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  <p:sldId id="297" r:id="rId5"/>
    <p:sldId id="296" r:id="rId6"/>
    <p:sldId id="295" r:id="rId7"/>
    <p:sldId id="294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3" r:id="rId16"/>
    <p:sldId id="292" r:id="rId17"/>
    <p:sldId id="275" r:id="rId18"/>
    <p:sldId id="316" r:id="rId19"/>
    <p:sldId id="315" r:id="rId20"/>
    <p:sldId id="276" r:id="rId21"/>
    <p:sldId id="277" r:id="rId22"/>
    <p:sldId id="280" r:id="rId23"/>
    <p:sldId id="278" r:id="rId24"/>
    <p:sldId id="279" r:id="rId25"/>
    <p:sldId id="281" r:id="rId26"/>
    <p:sldId id="282" r:id="rId27"/>
    <p:sldId id="263" r:id="rId28"/>
    <p:sldId id="298" r:id="rId29"/>
    <p:sldId id="262" r:id="rId30"/>
    <p:sldId id="261" r:id="rId31"/>
    <p:sldId id="264" r:id="rId32"/>
    <p:sldId id="301" r:id="rId33"/>
    <p:sldId id="302" r:id="rId34"/>
    <p:sldId id="303" r:id="rId35"/>
    <p:sldId id="309" r:id="rId36"/>
    <p:sldId id="308" r:id="rId37"/>
    <p:sldId id="307" r:id="rId38"/>
    <p:sldId id="306" r:id="rId39"/>
    <p:sldId id="305" r:id="rId40"/>
    <p:sldId id="304" r:id="rId41"/>
    <p:sldId id="310" r:id="rId42"/>
    <p:sldId id="313" r:id="rId43"/>
    <p:sldId id="312" r:id="rId44"/>
    <p:sldId id="311" r:id="rId45"/>
    <p:sldId id="314" r:id="rId46"/>
    <p:sldId id="267" r:id="rId47"/>
    <p:sldId id="266" r:id="rId48"/>
    <p:sldId id="265" r:id="rId49"/>
    <p:sldId id="268" r:id="rId50"/>
    <p:sldId id="271" r:id="rId51"/>
    <p:sldId id="270" r:id="rId52"/>
    <p:sldId id="269" r:id="rId53"/>
    <p:sldId id="274" r:id="rId54"/>
    <p:sldId id="273" r:id="rId55"/>
    <p:sldId id="272" r:id="rId56"/>
    <p:sldId id="299" r:id="rId57"/>
    <p:sldId id="300" r:id="rId58"/>
    <p:sldId id="317" r:id="rId59"/>
    <p:sldId id="259" r:id="rId60"/>
    <p:sldId id="260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E06B01-BF99-46E5-B8D7-99D3F67DEF89}" type="datetimeFigureOut">
              <a:rPr lang="ru-RU" smtClean="0"/>
              <a:t>01.08.2016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5027C9-604B-4428-AE29-48C80DD6E3B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chmet.ru/events/filter/?section%5b%5d=7966&amp;offline=yes&amp;TAG_INST=all&amp;TAG_SPEC=all&amp;year=all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www.uchmet.ru/events/7976/?TAG_INST=all&amp;offline=yes&amp;TAG_SPEC=all&amp;hours=all" TargetMode="External"/><Relationship Id="rId2" Type="http://schemas.openxmlformats.org/officeDocument/2006/relationships/hyperlink" Target="http://www.uchitel-izd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chmet.ru/events/filter/?section%5b%5d=7966&amp;offline=no&amp;TAG_INST=all&amp;TAG_SPEC=all&amp;year=all" TargetMode="External"/><Relationship Id="rId5" Type="http://schemas.openxmlformats.org/officeDocument/2006/relationships/hyperlink" Target="http://www.uchmet.ru/events/7976/?TAG_INST=all&amp;offline=no&amp;TAG_SPEC=all&amp;hours=all" TargetMode="External"/><Relationship Id="rId10" Type="http://schemas.openxmlformats.org/officeDocument/2006/relationships/hyperlink" Target="http://www.uchmet.ru/contests/design_research_work_students/" TargetMode="External"/><Relationship Id="rId4" Type="http://schemas.openxmlformats.org/officeDocument/2006/relationships/hyperlink" Target="http://www.uchmet.ru/events/7976/?TAG_INST=all&amp;offline=all&amp;TAG_SPEC=all&amp;hours=520" TargetMode="External"/><Relationship Id="rId9" Type="http://schemas.openxmlformats.org/officeDocument/2006/relationships/hyperlink" Target="http://www.uchmet.ru/events/filter/?section%5b%5d=8274&amp;offline=yes&amp;TAG_INST=all&amp;TAG_SPEC=all&amp;year=al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webinar@uchitel-izd.ru" TargetMode="External"/><Relationship Id="rId2" Type="http://schemas.openxmlformats.org/officeDocument/2006/relationships/hyperlink" Target="http://www.uchitel-izd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et@uchitel-izd.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webinar@uchitel-izd.ru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://www.uchitel-izd.r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Лого_Учитель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0" b="28014"/>
          <a:stretch>
            <a:fillRect/>
          </a:stretch>
        </p:blipFill>
        <p:spPr bwMode="auto">
          <a:xfrm>
            <a:off x="1892300" y="476250"/>
            <a:ext cx="5359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8313" y="4221163"/>
            <a:ext cx="8207375" cy="247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ИЗДАТЕЛЬСТВО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«УЧИТЕЛЬ»</a:t>
            </a:r>
          </a:p>
        </p:txBody>
      </p:sp>
    </p:spTree>
    <p:extLst>
      <p:ext uri="{BB962C8B-B14F-4D97-AF65-F5344CB8AC3E}">
        <p14:creationId xmlns:p14="http://schemas.microsoft.com/office/powerpoint/2010/main" val="12259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31520"/>
            <a:ext cx="8064896" cy="5577800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dirty="0"/>
              <a:t>Решению проблем адаптации детей к социальным условиям жизни способ­ствует </a:t>
            </a:r>
            <a:r>
              <a:rPr lang="ru-RU" i="1" dirty="0" err="1"/>
              <a:t>педагогизация</a:t>
            </a:r>
            <a:r>
              <a:rPr lang="ru-RU" i="1" dirty="0"/>
              <a:t> среды, </a:t>
            </a:r>
            <a:r>
              <a:rPr lang="ru-RU" dirty="0"/>
              <a:t>т.е. специ­альная забота о создании воспитывающей среды. </a:t>
            </a:r>
          </a:p>
          <a:p>
            <a:pPr marL="137160" indent="0" algn="just">
              <a:buNone/>
            </a:pPr>
            <a:r>
              <a:rPr lang="ru-RU" b="1" dirty="0">
                <a:solidFill>
                  <a:schemeClr val="accent1"/>
                </a:solidFill>
              </a:rPr>
              <a:t>Воспитывающая среда </a:t>
            </a:r>
            <a:r>
              <a:rPr lang="ru-RU" dirty="0"/>
              <a:t>в отличие от формирующей </a:t>
            </a:r>
            <a:r>
              <a:rPr lang="ru-RU" dirty="0" smtClean="0"/>
              <a:t>- это </a:t>
            </a:r>
            <a:r>
              <a:rPr lang="ru-RU" dirty="0"/>
              <a:t>совокупность окружающих ребенка обстоятельств, социально ценностных, влияющих на его личностное раз­витие и содействующих его вхождению в современную культуру. </a:t>
            </a:r>
            <a:r>
              <a:rPr lang="ru-RU" dirty="0" smtClean="0"/>
              <a:t>Педагог-воспитатель, </a:t>
            </a:r>
            <a:r>
              <a:rPr lang="ru-RU" dirty="0"/>
              <a:t>используя факторы природной и </a:t>
            </a:r>
            <a:r>
              <a:rPr lang="ru-RU" dirty="0" smtClean="0"/>
              <a:t>социальной </a:t>
            </a:r>
            <a:r>
              <a:rPr lang="ru-RU" dirty="0"/>
              <a:t>ситуации развития ребенка, придает им целе­вую направленность, тем самым создавая позитивную воспитывающую среду.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9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31520"/>
            <a:ext cx="8280920" cy="5577800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ru-RU" dirty="0"/>
              <a:t>Возможны как бы два пути создания педагогом вос­питывающей среды.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i="1" dirty="0" smtClean="0"/>
              <a:t>Во-первых</a:t>
            </a:r>
            <a:r>
              <a:rPr lang="ru-RU" i="1" dirty="0"/>
              <a:t>, </a:t>
            </a:r>
            <a:r>
              <a:rPr lang="ru-RU" dirty="0"/>
              <a:t>придание педагогической интерпретации природным и социальным факторам с помощью различных педагогических приемов: целенап­равленное обращение внимания детей («Посмотри, сколь гениально природа устроила...»), разъяснения непонят­ных явлений и фактов («Мы можем наблюдать это благо­даря тому, что наука достигла немалого...»), этических и эстетических оценок («Настоящий мужчина поступает в этой ситуации иначе...»), организации наблюдения деть­ми предметов и явлений («Попробуйте пронаблюдать жизнь муравейника, и вы поймете, что не так уж просты эти малюсенькие букашки...») и т.д.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i="1" dirty="0" smtClean="0"/>
              <a:t>Во-вторых</a:t>
            </a:r>
            <a:r>
              <a:rPr lang="ru-RU" i="1" dirty="0"/>
              <a:t>, </a:t>
            </a:r>
            <a:r>
              <a:rPr lang="ru-RU" dirty="0"/>
              <a:t>это констру­ирование педагогом </a:t>
            </a:r>
            <a:r>
              <a:rPr lang="ru-RU" dirty="0" smtClean="0"/>
              <a:t>специальных, воспитывающих </a:t>
            </a:r>
            <a:r>
              <a:rPr lang="ru-RU" dirty="0"/>
              <a:t>ситуа­ций в природной и социальной среде.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0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085184"/>
            <a:ext cx="6512511" cy="4299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7920880" cy="5904656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dirty="0"/>
              <a:t>Специальная работа школы и каждого педагога-воспи­тателя по </a:t>
            </a:r>
            <a:r>
              <a:rPr lang="ru-RU" i="1" dirty="0"/>
              <a:t>конструированию </a:t>
            </a:r>
            <a:r>
              <a:rPr lang="ru-RU" dirty="0"/>
              <a:t>и </a:t>
            </a:r>
            <a:r>
              <a:rPr lang="ru-RU" i="1" dirty="0"/>
              <a:t>развитию воспитывающей сре­ды </a:t>
            </a:r>
            <a:r>
              <a:rPr lang="ru-RU" dirty="0"/>
              <a:t>включает в себя несколько специальных направлений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создание в «педагогическом пространстве» ребенка (под­ростка) социокультурной среды развития; </a:t>
            </a:r>
            <a:endParaRPr lang="ru-RU" dirty="0"/>
          </a:p>
          <a:p>
            <a:pPr algn="just"/>
            <a:r>
              <a:rPr lang="ru-RU" dirty="0" smtClean="0"/>
              <a:t> </a:t>
            </a:r>
            <a:r>
              <a:rPr lang="ru-RU" dirty="0"/>
              <a:t>педагогическое влияние на семью как фактор </a:t>
            </a:r>
            <a:r>
              <a:rPr lang="ru-RU" dirty="0" smtClean="0"/>
              <a:t>воспи­тания;</a:t>
            </a:r>
          </a:p>
          <a:p>
            <a:pPr algn="just"/>
            <a:r>
              <a:rPr lang="ru-RU" dirty="0" smtClean="0"/>
              <a:t>создание </a:t>
            </a:r>
            <a:r>
              <a:rPr lang="ru-RU" dirty="0"/>
              <a:t>и развитие ученического коллектива как </a:t>
            </a:r>
            <a:r>
              <a:rPr lang="ru-RU" dirty="0" smtClean="0"/>
              <a:t>среды обитания </a:t>
            </a:r>
            <a:r>
              <a:rPr lang="ru-RU" dirty="0"/>
              <a:t>и </a:t>
            </a:r>
            <a:r>
              <a:rPr lang="ru-RU" dirty="0" err="1"/>
              <a:t>самоактуализации</a:t>
            </a:r>
            <a:r>
              <a:rPr lang="ru-RU" dirty="0"/>
              <a:t> ребенка (подростка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содействие детскому движению в школе и вне ее, по­мощь в создании и функционировании детско-юношес­ких позитивных организаций и </a:t>
            </a:r>
            <a:r>
              <a:rPr lang="ru-RU" dirty="0" smtClean="0"/>
              <a:t>объединений;</a:t>
            </a:r>
          </a:p>
          <a:p>
            <a:pPr algn="just"/>
            <a:r>
              <a:rPr lang="ru-RU" dirty="0" smtClean="0"/>
              <a:t>сотрудничество </a:t>
            </a:r>
            <a:r>
              <a:rPr lang="ru-RU" dirty="0"/>
              <a:t>с многопрофильными творческими </a:t>
            </a:r>
            <a:r>
              <a:rPr lang="ru-RU" dirty="0" smtClean="0"/>
              <a:t>объединениями </a:t>
            </a:r>
            <a:r>
              <a:rPr lang="ru-RU" dirty="0"/>
              <a:t>детей и взрослых клубного типа (в школе и вне школы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взаимодействие </a:t>
            </a:r>
            <a:r>
              <a:rPr lang="ru-RU" dirty="0"/>
              <a:t>с неформальными объединениями мо­лодежи, формирование у школьников адекватного от­ношения к позитивным и негативным (асоциальным и антисоциальным) </a:t>
            </a:r>
            <a:r>
              <a:rPr lang="ru-RU" dirty="0" smtClean="0"/>
              <a:t>объединениям;</a:t>
            </a:r>
          </a:p>
          <a:p>
            <a:pPr algn="just"/>
            <a:r>
              <a:rPr lang="ru-RU" dirty="0" smtClean="0"/>
              <a:t>предметная </a:t>
            </a:r>
            <a:r>
              <a:rPr lang="ru-RU" dirty="0"/>
              <a:t>среда воспитания: интерьер школьных по­мещений, наглядные пособия, способы расстановки мебели, цветы и украшения, свет и цветовая гамма, используемые в воспитательной работе предметы...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9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064896" cy="612068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/>
              <a:t>Социокультурная среда образования (в широком смысле слова, куда вклю­чается и процесс воспитания) -- это совокупность взаимосвязанных эко­номических, социальных и культур­ных отношений к образованию, наличие и содержание </a:t>
            </a:r>
            <a:r>
              <a:rPr lang="ru-RU" dirty="0" smtClean="0"/>
              <a:t>которых </a:t>
            </a:r>
            <a:r>
              <a:rPr lang="ru-RU" dirty="0"/>
              <a:t>позволяет ему продуктивно действовать и </a:t>
            </a:r>
            <a:r>
              <a:rPr lang="ru-RU" dirty="0" err="1"/>
              <a:t>са­моорганизовываться</a:t>
            </a:r>
            <a:r>
              <a:rPr lang="ru-RU" dirty="0"/>
              <a:t>, </a:t>
            </a:r>
            <a:r>
              <a:rPr lang="ru-RU" dirty="0" err="1"/>
              <a:t>саморазвиваться</a:t>
            </a:r>
            <a:r>
              <a:rPr lang="ru-RU" dirty="0"/>
              <a:t>, обновляться, из­меняться и, в свою очередь, влиять на социальные про­цессы.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Это </a:t>
            </a:r>
            <a:r>
              <a:rPr lang="ru-RU" dirty="0"/>
              <a:t>влияние тем выше, чем выше культура обра­зования и </a:t>
            </a:r>
            <a:r>
              <a:rPr lang="ru-RU" dirty="0" smtClean="0"/>
              <a:t>воспитания.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2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</p:spPr>
        <p:txBody>
          <a:bodyPr>
            <a:normAutofit fontScale="55000" lnSpcReduction="20000"/>
          </a:bodyPr>
          <a:lstStyle/>
          <a:p>
            <a:pPr marL="137160" indent="0" algn="just">
              <a:buNone/>
            </a:pPr>
            <a:r>
              <a:rPr lang="ru-RU" sz="2900" dirty="0"/>
              <a:t>Социокультурные условия способствуют эффективно­му воспитанию, если они </a:t>
            </a:r>
            <a:r>
              <a:rPr lang="ru-RU" sz="2900" dirty="0" smtClean="0"/>
              <a:t>включают:</a:t>
            </a:r>
          </a:p>
          <a:p>
            <a:pPr algn="just"/>
            <a:r>
              <a:rPr lang="ru-RU" sz="2900" dirty="0" smtClean="0"/>
              <a:t>правовое</a:t>
            </a:r>
            <a:r>
              <a:rPr lang="ru-RU" sz="2900" dirty="0"/>
              <a:t>, материальное, экономическое обеспечение функционирования, развитие и постоянное обновле­ние образовательно-воспитательных систем (разнооб­разных, вариативных, </a:t>
            </a:r>
            <a:r>
              <a:rPr lang="ru-RU" sz="2900" dirty="0" err="1"/>
              <a:t>мультикультурных</a:t>
            </a:r>
            <a:r>
              <a:rPr lang="ru-RU" sz="2900" dirty="0" smtClean="0"/>
              <a:t>);</a:t>
            </a:r>
          </a:p>
          <a:p>
            <a:pPr algn="just"/>
            <a:r>
              <a:rPr lang="ru-RU" sz="2900" dirty="0" smtClean="0"/>
              <a:t> </a:t>
            </a:r>
            <a:r>
              <a:rPr lang="ru-RU" sz="2900" dirty="0"/>
              <a:t>наличие в сфере образования инициативных групп и сообществ, способных к самостоятельным культурным акциям, проектам и творческой деятельности; </a:t>
            </a:r>
            <a:endParaRPr lang="ru-RU" sz="2900" dirty="0"/>
          </a:p>
          <a:p>
            <a:pPr algn="just"/>
            <a:r>
              <a:rPr lang="ru-RU" sz="2900" dirty="0" smtClean="0"/>
              <a:t>наличие </a:t>
            </a:r>
            <a:r>
              <a:rPr lang="ru-RU" sz="2900" dirty="0"/>
              <a:t>открытой образовательной (воспитательной) </a:t>
            </a:r>
            <a:r>
              <a:rPr lang="ru-RU" sz="2900" dirty="0" err="1"/>
              <a:t>полисистемы</a:t>
            </a:r>
            <a:r>
              <a:rPr lang="ru-RU" sz="2900" dirty="0"/>
              <a:t>... и ее взаимодействия с системами куль­турных учреждений;</a:t>
            </a:r>
          </a:p>
          <a:p>
            <a:pPr algn="just"/>
            <a:r>
              <a:rPr lang="ru-RU" sz="2900" dirty="0" smtClean="0"/>
              <a:t>осуществление </a:t>
            </a:r>
            <a:r>
              <a:rPr lang="ru-RU" sz="2900" dirty="0"/>
              <a:t>более или менее системной и концеп­туально выраженной политики в сфере образования, исходящей от общества и государства; </a:t>
            </a:r>
            <a:endParaRPr lang="ru-RU" sz="2900" dirty="0"/>
          </a:p>
          <a:p>
            <a:pPr algn="just"/>
            <a:r>
              <a:rPr lang="ru-RU" sz="2900" dirty="0" smtClean="0"/>
              <a:t>признание </a:t>
            </a:r>
            <a:r>
              <a:rPr lang="ru-RU" sz="2900" dirty="0"/>
              <a:t>обществом и органами управления права школ и других учебно-воспитательных учреждений на автономность и разнообразные культурно-образователь­ные инициативы и обеспечение поддержки нововве­дений;</a:t>
            </a:r>
          </a:p>
          <a:p>
            <a:pPr algn="just"/>
            <a:r>
              <a:rPr lang="ru-RU" sz="2900" dirty="0" smtClean="0"/>
              <a:t>наличие </a:t>
            </a:r>
            <a:r>
              <a:rPr lang="ru-RU" sz="2900" dirty="0"/>
              <a:t>культуры управления;</a:t>
            </a:r>
          </a:p>
          <a:p>
            <a:pPr algn="just"/>
            <a:r>
              <a:rPr lang="ru-RU" sz="2900" dirty="0" smtClean="0"/>
              <a:t>способность </a:t>
            </a:r>
            <a:r>
              <a:rPr lang="ru-RU" sz="2900" dirty="0"/>
              <a:t>самой сферы образования к изменениям и эволюции, а также способность влиять на динамику общества;</a:t>
            </a:r>
          </a:p>
          <a:p>
            <a:pPr algn="just"/>
            <a:r>
              <a:rPr lang="ru-RU" sz="2900" dirty="0" smtClean="0"/>
              <a:t>видимое </a:t>
            </a:r>
            <a:r>
              <a:rPr lang="ru-RU" sz="2900" dirty="0"/>
              <a:t>проявление и развитие культурных тради­ций в жизни детских учебно-воспитательных учреж­дений</a:t>
            </a:r>
            <a:r>
              <a:rPr lang="ru-RU" sz="2900" dirty="0" smtClean="0"/>
              <a:t>;</a:t>
            </a:r>
            <a:r>
              <a:rPr lang="ru-RU" sz="2900" dirty="0"/>
              <a:t> проявление динамичной, способной к саморазвитию педагогической культуры в разных сообществах. </a:t>
            </a:r>
            <a:endParaRPr lang="ru-RU" sz="2900" dirty="0" smtClean="0"/>
          </a:p>
          <a:p>
            <a:pPr marL="137160" indent="0" algn="just">
              <a:buNone/>
            </a:pPr>
            <a:r>
              <a:rPr lang="ru-RU" sz="2900" dirty="0" smtClean="0"/>
              <a:t>В </a:t>
            </a:r>
            <a:r>
              <a:rPr lang="ru-RU" sz="2900" dirty="0"/>
              <a:t>качестве примеров можно привести социально-про­изводственный педагогический комплекс «Лужники» им. С.Т. </a:t>
            </a:r>
            <a:r>
              <a:rPr lang="ru-RU" sz="2900" dirty="0" err="1"/>
              <a:t>Шацкого</a:t>
            </a:r>
            <a:r>
              <a:rPr lang="ru-RU" sz="2900" dirty="0"/>
              <a:t>, многие авторские школы (например, «Школа диалога культур» B.C. </a:t>
            </a:r>
            <a:r>
              <a:rPr lang="ru-RU" sz="2900" dirty="0" err="1"/>
              <a:t>Библера</a:t>
            </a:r>
            <a:r>
              <a:rPr lang="ru-RU" sz="2900" dirty="0"/>
              <a:t>, модель «Русская школа» Л.Н. Погодиной в Москве, школа-парк М.А. Ба­лабан, школы адаптирующей педагогики Е.А. Ямбурга в Москве и Б.А. </a:t>
            </a:r>
            <a:r>
              <a:rPr lang="ru-RU" sz="2900" dirty="0" err="1"/>
              <a:t>Бройде</a:t>
            </a:r>
            <a:r>
              <a:rPr lang="ru-RU" sz="2900" dirty="0"/>
              <a:t> в Ярославле и др.). Цель обновлен­ной программы Международного детского центра «Артек» определена в таком же ключе: «Создание социокультур­ного пространства для свободного выбора </a:t>
            </a:r>
            <a:r>
              <a:rPr lang="ru-RU" sz="2900" dirty="0" smtClean="0"/>
              <a:t>социокультурных </a:t>
            </a:r>
            <a:r>
              <a:rPr lang="ru-RU" sz="2900" dirty="0"/>
              <a:t>норм».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31520"/>
            <a:ext cx="8136904" cy="5649808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Вот почему создание </a:t>
            </a:r>
            <a:r>
              <a:rPr lang="ru-RU" dirty="0">
                <a:solidFill>
                  <a:schemeClr val="accent1"/>
                </a:solidFill>
              </a:rPr>
              <a:t>воспитываю­щей социокультурной среды</a:t>
            </a:r>
            <a:r>
              <a:rPr lang="ru-RU" dirty="0"/>
              <a:t> — одно из главных стратегических направле­ний в организации и методике вос­питания</a:t>
            </a:r>
            <a:r>
              <a:rPr lang="ru-RU" dirty="0" smtClean="0"/>
              <a:t>.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accent1"/>
                </a:solidFill>
              </a:rPr>
              <a:t>Культурная среда </a:t>
            </a:r>
            <a:r>
              <a:rPr lang="ru-RU" dirty="0"/>
              <a:t>— это конкретное, данное каждому ребенку (подростку) социальное пространство, </a:t>
            </a:r>
            <a:r>
              <a:rPr lang="ru-RU" dirty="0" smtClean="0"/>
              <a:t>посредством </a:t>
            </a:r>
            <a:r>
              <a:rPr lang="ru-RU" dirty="0"/>
              <a:t>которого он включается в культурные связи обще­ства, где он приобретает первый опыт самостоятельной культурной </a:t>
            </a:r>
            <a:r>
              <a:rPr lang="ru-RU" dirty="0" smtClean="0"/>
              <a:t>деятельности. </a:t>
            </a:r>
            <a:r>
              <a:rPr lang="ru-RU" dirty="0"/>
              <a:t>Это совокупность различных условий воспитания: в семье, в школе, в культурной среде региона и города, страны в целом. Ребенок (подросток) живет, действует и развивается в многоликой социокуль­турной среде — культурной, но и бескультурной или </a:t>
            </a:r>
            <a:r>
              <a:rPr lang="ru-RU" dirty="0" err="1" smtClean="0"/>
              <a:t>псевдокулътурной</a:t>
            </a:r>
            <a:r>
              <a:rPr lang="ru-RU" dirty="0"/>
              <a:t>, возвышающей, но и низвергающей лич­ность, стимулирующей культурное саморазвитие и </a:t>
            </a:r>
            <a:r>
              <a:rPr lang="ru-RU" dirty="0" err="1"/>
              <a:t>само­актуализацию</a:t>
            </a:r>
            <a:r>
              <a:rPr lang="ru-RU" dirty="0"/>
              <a:t> и нет.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31520"/>
            <a:ext cx="7920880" cy="5433784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b="1" dirty="0"/>
              <a:t>ПЕДАГОГИЧЕСКАЯ </a:t>
            </a:r>
            <a:r>
              <a:rPr lang="ru-RU" b="1" dirty="0" smtClean="0"/>
              <a:t>КУЛЬТУРА ОБРАЗОВАТЕЛЬНОЙ ОРГАНИЗАЦИИ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Возможность </a:t>
            </a:r>
            <a:r>
              <a:rPr lang="ru-RU" dirty="0"/>
              <a:t>реализации программ создания социокультурной среды для выполнения прогрессивных программ связано с педагогической культурой воспитательных уч­реждений и педагогов. </a:t>
            </a:r>
          </a:p>
          <a:p>
            <a:pPr marL="137160" indent="0" algn="just">
              <a:buNone/>
            </a:pPr>
            <a:r>
              <a:rPr lang="ru-RU" dirty="0"/>
              <a:t>Понятие </a:t>
            </a:r>
            <a:r>
              <a:rPr lang="ru-RU" dirty="0">
                <a:solidFill>
                  <a:schemeClr val="accent1"/>
                </a:solidFill>
              </a:rPr>
              <a:t>«педагогическая культура» </a:t>
            </a:r>
            <a:r>
              <a:rPr lang="ru-RU" dirty="0"/>
              <a:t>многогранно: оно имеет отношение к педагогической культуре и обществу в целом с его системой образования, и к конкретной школе, и к личности каждого педагога и </a:t>
            </a:r>
            <a:r>
              <a:rPr lang="ru-RU" dirty="0" smtClean="0"/>
              <a:t>родителя. </a:t>
            </a:r>
            <a:r>
              <a:rPr lang="ru-RU" dirty="0"/>
              <a:t>Если говорить обобщенно, то «педагогическая культура — это некоторая совокупность ценностных отношений к </a:t>
            </a:r>
            <a:r>
              <a:rPr lang="ru-RU" dirty="0" smtClean="0"/>
              <a:t>воспитанию </a:t>
            </a:r>
            <a:r>
              <a:rPr lang="ru-RU" i="1" dirty="0" smtClean="0"/>
              <a:t> </a:t>
            </a:r>
            <a:r>
              <a:rPr lang="ru-RU" dirty="0"/>
              <a:t>и к ребенку, которые предметно и практически реализуются в </a:t>
            </a:r>
            <a:r>
              <a:rPr lang="ru-RU" dirty="0" smtClean="0"/>
              <a:t>учебно-воспитательном </a:t>
            </a:r>
            <a:r>
              <a:rPr lang="ru-RU" dirty="0"/>
              <a:t>процессе</a:t>
            </a:r>
            <a:r>
              <a:rPr lang="ru-RU" dirty="0" smtClean="0"/>
              <a:t>». </a:t>
            </a:r>
            <a:r>
              <a:rPr lang="ru-RU" dirty="0"/>
              <a:t>Показателями ее служат состояние и качество, эффективность обучения и воспитания, куль­тура их организации в конкретной </a:t>
            </a:r>
            <a:r>
              <a:rPr lang="ru-RU" dirty="0" smtClean="0"/>
              <a:t>организации, </a:t>
            </a:r>
            <a:r>
              <a:rPr lang="ru-RU" dirty="0"/>
              <a:t>личная и </a:t>
            </a:r>
            <a:r>
              <a:rPr lang="ru-RU" dirty="0" smtClean="0"/>
              <a:t>педагогическая </a:t>
            </a:r>
            <a:r>
              <a:rPr lang="ru-RU" dirty="0"/>
              <a:t>культура каждого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4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just"/>
            <a:endParaRPr lang="ru-RU" sz="2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408712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/>
              <a:t>Воспитание — это </a:t>
            </a:r>
            <a:r>
              <a:rPr lang="ru-RU" dirty="0" err="1"/>
              <a:t>целенаправтенное</a:t>
            </a:r>
            <a:r>
              <a:rPr lang="ru-RU" dirty="0"/>
              <a:t> создание условий для </a:t>
            </a:r>
            <a:r>
              <a:rPr lang="ru-RU" dirty="0" err="1"/>
              <a:t>самоактуализации</a:t>
            </a:r>
            <a:r>
              <a:rPr lang="ru-RU" dirty="0"/>
              <a:t> личнос­ти на основе ее разностороннего гармоничного развития в условиях личностно-ориентированной коллективной деятельности.</a:t>
            </a:r>
          </a:p>
          <a:p>
            <a:pPr marL="137160" indent="0" algn="just">
              <a:buNone/>
            </a:pPr>
            <a:r>
              <a:rPr lang="ru-RU" dirty="0" smtClean="0"/>
              <a:t>Основные идеи современной культуры педагога-воспи­тателя заложены в идеях гуманистической педагогики, которая может быть выражена формулой: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2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3568" y="1052736"/>
            <a:ext cx="3794720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«сотрудничество во взросло-детском сообществе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1196752"/>
            <a:ext cx="280831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интегрированное зна­ние (общекультурные ценности и отношение к ним) </a:t>
            </a:r>
          </a:p>
        </p:txBody>
      </p:sp>
      <p:sp>
        <p:nvSpPr>
          <p:cNvPr id="6" name="Овал 5"/>
          <p:cNvSpPr/>
          <p:nvPr/>
        </p:nvSpPr>
        <p:spPr>
          <a:xfrm>
            <a:off x="323528" y="3068960"/>
            <a:ext cx="415476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индивидуальное образование (</a:t>
            </a:r>
            <a:r>
              <a:rPr lang="ru-RU" dirty="0" err="1"/>
              <a:t>дичностно-ориенированное</a:t>
            </a:r>
            <a:r>
              <a:rPr lang="ru-RU" dirty="0"/>
              <a:t> воспитание) на основе интересов, потребностей потен­циальных возможностей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67744" y="2369695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5" idx="1"/>
          </p:cNvCxnSpPr>
          <p:nvPr/>
        </p:nvCxnSpPr>
        <p:spPr>
          <a:xfrm>
            <a:off x="4478288" y="1628800"/>
            <a:ext cx="597768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707904" y="2708920"/>
            <a:ext cx="144016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1691680" y="2399184"/>
            <a:ext cx="360040" cy="669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427984" y="3501008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478288" y="1412776"/>
            <a:ext cx="5257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55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i="1" dirty="0"/>
              <a:t>Старые стереотипы </a:t>
            </a:r>
            <a:r>
              <a:rPr lang="ru-RU" dirty="0"/>
              <a:t>(«Я тебя воспитываю — ты под­чиняйся», «Воспитатель всегда прав», «Непогрешимость выверенных временем методов и приемов, оправдавших себя организационных форм воспитания» и т.п.) </a:t>
            </a:r>
            <a:r>
              <a:rPr lang="ru-RU" i="1" dirty="0"/>
              <a:t>преодо­леваются </a:t>
            </a:r>
            <a:r>
              <a:rPr lang="ru-RU" dirty="0"/>
              <a:t>в педагогических коллективах, где:</a:t>
            </a:r>
          </a:p>
          <a:p>
            <a:pPr algn="just"/>
            <a:r>
              <a:rPr lang="ru-RU" dirty="0"/>
              <a:t>создается атмосфера готовности к педагогическому</a:t>
            </a:r>
            <a:br>
              <a:rPr lang="ru-RU" dirty="0"/>
            </a:br>
            <a:r>
              <a:rPr lang="ru-RU" dirty="0"/>
              <a:t>творчеству, открытости новым формам воспитания,</a:t>
            </a:r>
            <a:br>
              <a:rPr lang="ru-RU" dirty="0"/>
            </a:br>
            <a:r>
              <a:rPr lang="ru-RU" dirty="0"/>
              <a:t>терпимости к методическому инакомыслию;</a:t>
            </a:r>
          </a:p>
          <a:p>
            <a:pPr algn="just"/>
            <a:r>
              <a:rPr lang="ru-RU" dirty="0"/>
              <a:t>культивируется рефлексия и конструктивный </a:t>
            </a:r>
            <a:r>
              <a:rPr lang="ru-RU" dirty="0" smtClean="0"/>
              <a:t>диалого­вый </a:t>
            </a:r>
            <a:r>
              <a:rPr lang="ru-RU" dirty="0"/>
              <a:t>стиль педагогического общения в процессе </a:t>
            </a:r>
            <a:r>
              <a:rPr lang="ru-RU" dirty="0" smtClean="0"/>
              <a:t>реше­ния </a:t>
            </a:r>
            <a:r>
              <a:rPr lang="ru-RU" dirty="0"/>
              <a:t>проблем;</a:t>
            </a:r>
          </a:p>
          <a:p>
            <a:pPr algn="just"/>
            <a:r>
              <a:rPr lang="ru-RU" dirty="0"/>
              <a:t>вырабатывается уважение к творческому </a:t>
            </a:r>
            <a:r>
              <a:rPr lang="ru-RU" dirty="0" smtClean="0"/>
              <a:t>самоопреде­лению </a:t>
            </a:r>
            <a:r>
              <a:rPr lang="ru-RU" dirty="0"/>
              <a:t>каждого педагога, его радикальным поискам;</a:t>
            </a:r>
          </a:p>
          <a:p>
            <a:pPr algn="just"/>
            <a:r>
              <a:rPr lang="ru-RU" dirty="0"/>
              <a:t>складывается естественное разнообразие методик и </a:t>
            </a:r>
            <a:r>
              <a:rPr lang="ru-RU" dirty="0" smtClean="0"/>
              <a:t>тех­нологий </a:t>
            </a:r>
            <a:r>
              <a:rPr lang="ru-RU" dirty="0"/>
              <a:t>обучения и воспитания, к которым </a:t>
            </a:r>
            <a:r>
              <a:rPr lang="ru-RU" dirty="0" smtClean="0"/>
              <a:t>культи­вируется </a:t>
            </a:r>
            <a:r>
              <a:rPr lang="ru-RU" dirty="0"/>
              <a:t>отношение как к обогащению, а не как к </a:t>
            </a:r>
            <a:r>
              <a:rPr lang="ru-RU" dirty="0" smtClean="0"/>
              <a:t>кон­куренции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происходит естественное становление демократических</a:t>
            </a:r>
            <a:br>
              <a:rPr lang="ru-RU" dirty="0"/>
            </a:br>
            <a:r>
              <a:rPr lang="ru-RU" dirty="0"/>
              <a:t>норм общения, взаимодействия, самоуправления и</a:t>
            </a:r>
            <a:br>
              <a:rPr lang="ru-RU" dirty="0"/>
            </a:br>
            <a:r>
              <a:rPr lang="ru-RU" dirty="0" smtClean="0"/>
              <a:t>самоорганизации.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9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0" y="5589240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467544" y="1412776"/>
            <a:ext cx="82327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Тема </a:t>
            </a:r>
            <a:r>
              <a:rPr lang="ru-RU" sz="3600" b="1" dirty="0" err="1" smtClean="0">
                <a:solidFill>
                  <a:srgbClr val="C00000"/>
                </a:solidFill>
              </a:rPr>
              <a:t>вебинара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dirty="0" smtClean="0"/>
              <a:t>  </a:t>
            </a:r>
            <a:r>
              <a:rPr lang="ru-RU" sz="3600" dirty="0"/>
              <a:t>Комплексное развитие детей в социальном пространстве как новая модель воспитания</a:t>
            </a:r>
            <a:r>
              <a:rPr lang="ru-RU" sz="3600" dirty="0" smtClean="0"/>
              <a:t> </a:t>
            </a:r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Прямоугольник 13"/>
          <p:cNvSpPr>
            <a:spLocks noChangeArrowheads="1"/>
          </p:cNvSpPr>
          <p:nvPr/>
        </p:nvSpPr>
        <p:spPr bwMode="auto">
          <a:xfrm>
            <a:off x="539552" y="3429000"/>
            <a:ext cx="816073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ru-RU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Ведущий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вебинара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Цепляева Светлана Анатольевна,</a:t>
            </a:r>
          </a:p>
          <a:p>
            <a:pPr algn="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педагогических наук,  доцент, кафедры «Педагогика и методика профессионального обучения» ФГБОУ ВО Волгоградский ГАУ</a:t>
            </a: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prstClr val="black"/>
              </a:solidFill>
            </a:endParaRPr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251520" y="5661248"/>
            <a:ext cx="3384375" cy="596316"/>
            <a:chOff x="412278" y="5867801"/>
            <a:chExt cx="4591770" cy="851724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747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dirty="0">
                  <a:solidFill>
                    <a:srgbClr val="000000"/>
                  </a:solidFill>
                  <a:latin typeface="Calibri" pitchFamily="34" charset="0"/>
                </a:rPr>
                <a:t>Издательство «Учитель»</a:t>
              </a:r>
            </a:p>
            <a:p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  <a:hlinkClick r:id="rId2"/>
                </a:rPr>
                <a:t>www.uchitel-izd.ru</a:t>
              </a:r>
              <a:r>
                <a:rPr lang="ru-RU" sz="1200" b="1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</a:p>
          </p:txBody>
        </p:sp>
        <p:pic>
          <p:nvPicPr>
            <p:cNvPr id="15372" name="Рисунок 14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2278" y="5867801"/>
              <a:ext cx="847353" cy="847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3161385" y="5059416"/>
            <a:ext cx="2845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Calibri" pitchFamily="34" charset="0"/>
              </a:rPr>
              <a:t>Начало: </a:t>
            </a:r>
            <a:r>
              <a:rPr lang="ru-RU" i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дата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, время МСК</a:t>
            </a:r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919029"/>
              </p:ext>
            </p:extLst>
          </p:nvPr>
        </p:nvGraphicFramePr>
        <p:xfrm>
          <a:off x="3635896" y="5689280"/>
          <a:ext cx="5508104" cy="106121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44089"/>
                <a:gridCol w="2264015"/>
              </a:tblGrid>
              <a:tr h="1373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  <a:hlinkClick r:id="rId4"/>
                        </a:rPr>
                        <a:t>Профессиональная переподготовка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  <a:hlinkClick r:id="rId5"/>
                        </a:rPr>
                        <a:t>Курсы повышения квалификации в режиме онлайн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 err="1">
                          <a:effectLst/>
                          <a:hlinkClick r:id="rId6"/>
                        </a:rPr>
                        <a:t>Вебинары</a:t>
                      </a:r>
                      <a:r>
                        <a:rPr lang="ru-RU" sz="1000" u="sng" dirty="0">
                          <a:effectLst/>
                          <a:hlinkClick r:id="rId6"/>
                        </a:rPr>
                        <a:t> в режиме онлайн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284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  <a:hlinkClick r:id="rId7"/>
                        </a:rPr>
                        <a:t>Курсы повышения квалификации в режиме офлайн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 err="1">
                          <a:effectLst/>
                          <a:hlinkClick r:id="rId8"/>
                        </a:rPr>
                        <a:t>Вебинары</a:t>
                      </a:r>
                      <a:r>
                        <a:rPr lang="ru-RU" sz="1000" u="sng" dirty="0">
                          <a:effectLst/>
                          <a:hlinkClick r:id="rId8"/>
                        </a:rPr>
                        <a:t> в режиме офлайн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</a:tr>
              <a:tr h="1373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  <a:hlinkClick r:id="rId9"/>
                        </a:rPr>
                        <a:t>Международные научно-практические конференции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3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  <a:hlinkClick r:id="rId10"/>
                        </a:rPr>
                        <a:t>Международный конкурс проектных и исследовательских работ обучающихся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79" marR="50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52120" y="5445224"/>
            <a:ext cx="1709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prstClr val="black"/>
                </a:solidFill>
              </a:rPr>
              <a:t>Наши </a:t>
            </a:r>
            <a:r>
              <a:rPr lang="ru-RU" sz="1200" b="1" dirty="0" smtClean="0">
                <a:solidFill>
                  <a:prstClr val="black"/>
                </a:solidFill>
              </a:rPr>
              <a:t>мероприятия</a:t>
            </a:r>
            <a:r>
              <a:rPr lang="ru-RU" sz="1200" dirty="0" smtClean="0">
                <a:solidFill>
                  <a:prstClr val="black"/>
                </a:solidFill>
              </a:rPr>
              <a:t>:</a:t>
            </a:r>
          </a:p>
          <a:p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31520"/>
            <a:ext cx="8208912" cy="55778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КУЛЬТУРА ДОМА И СЕМЬИ</a:t>
            </a:r>
            <a:endParaRPr lang="ru-RU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Культура дома и семьи предполагает заботу взрослых о наполнении интерь­ера и жизнедеятельности семьи куль­турными ценностями. Библиотека — какая? Что читают дети? У В. </a:t>
            </a:r>
            <a:r>
              <a:rPr lang="ru-RU" dirty="0" err="1"/>
              <a:t>Лизинского</a:t>
            </a:r>
            <a:r>
              <a:rPr lang="ru-RU" dirty="0"/>
              <a:t> есть афоризм: «Если в доме не чи­тают Пушкина, то дети вырастают </a:t>
            </a:r>
            <a:r>
              <a:rPr lang="ru-RU" dirty="0" err="1"/>
              <a:t>дантесами</a:t>
            </a:r>
            <a:r>
              <a:rPr lang="ru-RU" dirty="0"/>
              <a:t>». А если чи­тают лишь авантюрно-приключенческие, детективные, эротические (а то и порнографические) современные ро­маны-однодневки? Как оформлен интерьер дома: мебель, освещение, ценностные (материально и духовно) вещи и предметы, чистота и порядок (для человека или «пока­зуха») и многое, многое другое. А животные: какие есть и каково к ним отношение взрослых и детей? Это очень важно — общение с животными.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7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208912" cy="5505792"/>
          </a:xfrm>
        </p:spPr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ru-RU" dirty="0"/>
              <a:t>На вопрос о том, с кем любишь общаться, трудный подросток, вздохнув, отвечает: «С морской свинкой — она меня так хорошо слушает и «улыбается</a:t>
            </a:r>
            <a:r>
              <a:rPr lang="ru-RU" dirty="0" smtClean="0"/>
              <a:t>» 'мне </a:t>
            </a:r>
            <a:r>
              <a:rPr lang="ru-RU" dirty="0"/>
              <a:t>просто так, ни за что и никогда на меня не ругается». Из сочинения о дружбе третьеклассницы Тани Л.: «Мой лучший друг -собака. Зовут ее Веста. И еще собака Рама. Мне с ними весело, хорошо и спокойно».</a:t>
            </a:r>
          </a:p>
          <a:p>
            <a:pPr marL="137160" indent="0" algn="just">
              <a:buNone/>
            </a:pPr>
            <a:r>
              <a:rPr lang="ru-RU" dirty="0"/>
              <a:t>А игрушки — какие? Развивающие и воспитывающие с позиций ИСТИНЫ, ДОБРА, КРАСОТЫ? Или дикие и кровожадные «герои» детских боевиков, </a:t>
            </a:r>
            <a:r>
              <a:rPr lang="ru-RU" dirty="0" err="1"/>
              <a:t>эротизирован­ные</a:t>
            </a:r>
            <a:r>
              <a:rPr lang="ru-RU" dirty="0"/>
              <a:t> "куклы (одна маленькая девочка сказала: «Мне пода­рили куклу Барби, но я не люблю в нее играть, потому что она не дочка, она — тетя»); или напичканные элек­троникой малопонятные существа и новомодная техни­ка; или игрушечное оружие, по меткому выражению од­ного мальчишки, «все равно для кого — хоть для поли­цейского, хоть для киллера»...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31520"/>
            <a:ext cx="7704856" cy="5145752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А общение с бытовой техникой — магнитофоном, </a:t>
            </a:r>
            <a:r>
              <a:rPr lang="ru-RU" dirty="0" smtClean="0"/>
              <a:t>телевизором</a:t>
            </a:r>
            <a:r>
              <a:rPr lang="ru-RU" dirty="0"/>
              <a:t>, компьютером? Дети (с 1-го по 11-й класс) в разных опросах о любимых, предпочитаемых занятиях на­зывают их в качестве предпочитаемых. Попробуем себе от­ветить на вопросы: что предпочитают смотреть, слушать, во что играть? На каких сайтах блуждают в Интернете? Как это все соотносится с понятиями «культура», «</a:t>
            </a:r>
            <a:r>
              <a:rPr lang="ru-RU" dirty="0" err="1"/>
              <a:t>псев­докультура</a:t>
            </a:r>
            <a:r>
              <a:rPr lang="ru-RU" dirty="0"/>
              <a:t>», «бескультурье»?</a:t>
            </a:r>
          </a:p>
          <a:p>
            <a:pPr marL="137160" indent="0" algn="just">
              <a:buNone/>
            </a:pPr>
            <a:r>
              <a:rPr lang="ru-RU" dirty="0"/>
              <a:t>А общение со взрослыми: его содержание, насыщен­ность культурными ценностями или суррогаты замены человеческого общения общением с «</a:t>
            </a:r>
            <a:r>
              <a:rPr lang="ru-RU" dirty="0" err="1"/>
              <a:t>видиком</a:t>
            </a:r>
            <a:r>
              <a:rPr lang="ru-RU" dirty="0"/>
              <a:t>», «</a:t>
            </a:r>
            <a:r>
              <a:rPr lang="ru-RU" dirty="0" err="1" smtClean="0"/>
              <a:t>компиком</a:t>
            </a:r>
            <a:r>
              <a:rPr lang="ru-RU" dirty="0"/>
              <a:t>», «игрушками»... А то и с асоциальной и антисоци­альной компанией за пределами дома, семьи.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157192"/>
            <a:ext cx="6512511" cy="3579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264696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sz="3600" b="1" dirty="0" smtClean="0">
                <a:solidFill>
                  <a:schemeClr val="accent1"/>
                </a:solidFill>
              </a:rPr>
              <a:t>ДВОРОВАЯ КУЛЬТУРА</a:t>
            </a:r>
            <a:endParaRPr lang="ru-RU" sz="3600" b="1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Есть еще понятие </a:t>
            </a:r>
            <a:r>
              <a:rPr lang="ru-RU" i="1" dirty="0"/>
              <a:t>«дворовая культу­ра», </a:t>
            </a:r>
            <a:r>
              <a:rPr lang="ru-RU" dirty="0"/>
              <a:t>«культура большого (малого) го­рода, поселка. На ее можно сделать проекцию всего того, что было сказано выше, все имеет отношение к ней как фактор воспитания. Хочется внести еще один акцент, на который обратила внимание жур­налистка С. </a:t>
            </a:r>
            <a:r>
              <a:rPr lang="ru-RU" dirty="0" err="1"/>
              <a:t>Кольчик</a:t>
            </a:r>
            <a:r>
              <a:rPr lang="ru-RU" dirty="0"/>
              <a:t>, опубликовавшая полемичную ста­тью «Бескультурные «</a:t>
            </a:r>
            <a:r>
              <a:rPr lang="ru-RU" dirty="0" err="1"/>
              <a:t>образованцы</a:t>
            </a:r>
            <a:r>
              <a:rPr lang="ru-RU" dirty="0" smtClean="0"/>
              <a:t>». </a:t>
            </a:r>
            <a:r>
              <a:rPr lang="ru-RU" dirty="0"/>
              <a:t>Проблема в том, что </a:t>
            </a:r>
            <a:r>
              <a:rPr lang="ru-RU" dirty="0" smtClean="0"/>
              <a:t>в Москве</a:t>
            </a:r>
            <a:r>
              <a:rPr lang="ru-RU" dirty="0"/>
              <a:t>, где высок образовательный и культурный уро­вень жизни, стали нормой такие мелочи, как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«заплеванный </a:t>
            </a:r>
            <a:r>
              <a:rPr lang="ru-RU" dirty="0"/>
              <a:t>шелухой от семечек пол в обществен­ных местах;</a:t>
            </a:r>
          </a:p>
          <a:p>
            <a:pPr algn="just"/>
            <a:r>
              <a:rPr lang="ru-RU" dirty="0"/>
              <a:t>наступив рядом стоящему пассажиру на ногу в обще­ственном транспорте, не извиниться;</a:t>
            </a:r>
          </a:p>
          <a:p>
            <a:pPr algn="just"/>
            <a:r>
              <a:rPr lang="ru-RU" dirty="0"/>
              <a:t>выгулять на газоне собаку и не убрать за </a:t>
            </a:r>
            <a:r>
              <a:rPr lang="ru-RU" dirty="0" smtClean="0"/>
              <a:t>ней;</a:t>
            </a:r>
          </a:p>
          <a:p>
            <a:pPr algn="just"/>
            <a:r>
              <a:rPr lang="ru-RU" dirty="0" smtClean="0"/>
              <a:t>бросить </a:t>
            </a:r>
            <a:r>
              <a:rPr lang="ru-RU" dirty="0"/>
              <a:t>посреди улицы банку из-под кока-колы, </a:t>
            </a:r>
            <a:r>
              <a:rPr lang="ru-RU" dirty="0" smtClean="0"/>
              <a:t>шкур­ку </a:t>
            </a:r>
            <a:r>
              <a:rPr lang="ru-RU" dirty="0"/>
              <a:t>от банана и прочий мусор;</a:t>
            </a:r>
          </a:p>
          <a:p>
            <a:pPr algn="just"/>
            <a:r>
              <a:rPr lang="ru-RU" dirty="0"/>
              <a:t>говорить в полный голос по мобильному телефону в</a:t>
            </a:r>
            <a:br>
              <a:rPr lang="ru-RU" dirty="0"/>
            </a:br>
            <a:r>
              <a:rPr lang="ru-RU" dirty="0"/>
              <a:t>театре или кино;</a:t>
            </a:r>
          </a:p>
          <a:p>
            <a:pPr algn="just"/>
            <a:r>
              <a:rPr lang="ru-RU" dirty="0"/>
              <a:t>круглосуточно врубать в кафе, расположенном рядом</a:t>
            </a:r>
            <a:br>
              <a:rPr lang="ru-RU" dirty="0"/>
            </a:br>
            <a:r>
              <a:rPr lang="ru-RU" dirty="0"/>
              <a:t>с жилыми кварталами, музыку на полную мощность и</a:t>
            </a:r>
            <a:br>
              <a:rPr lang="ru-RU" dirty="0"/>
            </a:br>
            <a:r>
              <a:rPr lang="ru-RU" dirty="0"/>
              <a:t>так далее».</a:t>
            </a:r>
          </a:p>
          <a:p>
            <a:pPr marL="137160" indent="0" algn="just">
              <a:buNone/>
            </a:pPr>
            <a:r>
              <a:rPr lang="ru-RU" dirty="0"/>
              <a:t>В поисках культурной ниши от стихийного натиска бес­культурья дети (подростки, юношество) не всегда попа­дают в культуру. Они просто не имеют возможности уз­нать о настоящей культуре, поэтому нередко находят вы­ход (успокоение, расслабление, блаженство, решение про­блем) в химических зависимостях, </a:t>
            </a:r>
            <a:r>
              <a:rPr lang="ru-RU" dirty="0" err="1"/>
              <a:t>девиантных</a:t>
            </a:r>
            <a:r>
              <a:rPr lang="ru-RU" dirty="0"/>
              <a:t> группах и даже в суициде. И это все социокультурная среда обита­ния школьника, которую надо сделать воспитывающей.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7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064896" cy="521776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/>
              <a:t>Еще Аристотель отметил, что, коль скоро человек -- существо общест­венное, то только в обществе он мо­жет развить свою природу. За прошед­шие века эта истина многократно подтверждалась в пе­дагогической и широкой социальной практике. В общении с людьми растущий человек приобретает научные и жи­тейские знания, осваивает навыки и умения в разнооб­разных видах деятельности, научается понимать </a:t>
            </a:r>
            <a:r>
              <a:rPr lang="ru-RU" dirty="0" err="1" smtClean="0"/>
              <a:t>окружа</a:t>
            </a:r>
            <a:r>
              <a:rPr lang="ru-RU" dirty="0" err="1"/>
              <a:t>юших</a:t>
            </a:r>
            <a:r>
              <a:rPr lang="ru-RU" dirty="0"/>
              <a:t> людей и строить нормальные с ними отношения, вырабатывает критерии оценки жизненных явлений, фор­мирует у себя систему ценностных ориентации с пози­ций ИСТИНЫ, ДОБРА И КРАСОТЫ...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5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7848872" cy="5760640"/>
          </a:xfrm>
        </p:spPr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ru-RU" dirty="0"/>
              <a:t>И наконец, толь­ко в общении с людьми возможна самореализация чело­века: </a:t>
            </a:r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поет или танцует - </a:t>
            </a:r>
            <a:r>
              <a:rPr lang="ru-RU" dirty="0" smtClean="0"/>
              <a:t> </a:t>
            </a:r>
            <a:r>
              <a:rPr lang="ru-RU" dirty="0"/>
              <a:t>нужны слушатели или зрители; </a:t>
            </a:r>
            <a:endParaRPr lang="ru-RU" dirty="0" smtClean="0"/>
          </a:p>
          <a:p>
            <a:pPr algn="just"/>
            <a:r>
              <a:rPr lang="ru-RU" dirty="0" smtClean="0"/>
              <a:t>сочинил </a:t>
            </a:r>
            <a:r>
              <a:rPr lang="ru-RU" dirty="0"/>
              <a:t>стихи</a:t>
            </a:r>
            <a:r>
              <a:rPr lang="ru-RU" dirty="0" smtClean="0"/>
              <a:t>, </a:t>
            </a:r>
            <a:r>
              <a:rPr lang="ru-RU" dirty="0"/>
              <a:t>кому-то посвятил; </a:t>
            </a:r>
            <a:endParaRPr lang="ru-RU" dirty="0" smtClean="0"/>
          </a:p>
          <a:p>
            <a:pPr algn="just"/>
            <a:r>
              <a:rPr lang="ru-RU" dirty="0" smtClean="0"/>
              <a:t>посадил </a:t>
            </a:r>
            <a:r>
              <a:rPr lang="ru-RU" dirty="0"/>
              <a:t>цветы </a:t>
            </a:r>
            <a:r>
              <a:rPr lang="ru-RU" i="1" dirty="0"/>
              <a:t>— </a:t>
            </a:r>
            <a:r>
              <a:rPr lang="ru-RU" dirty="0"/>
              <a:t>любуются все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добрый ли, злой ли поступок -опять отражается на людях; </a:t>
            </a:r>
            <a:endParaRPr lang="ru-RU" dirty="0" smtClean="0"/>
          </a:p>
          <a:p>
            <a:pPr algn="just"/>
            <a:r>
              <a:rPr lang="ru-RU" dirty="0" smtClean="0"/>
              <a:t>построил </a:t>
            </a:r>
            <a:r>
              <a:rPr lang="ru-RU" dirty="0"/>
              <a:t>модель летательно­го аппарата или корабля — хочется, чтобы оценили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ре­шил сложнейшую задачу первым — гордость проявляет­ся на людях...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Так </a:t>
            </a:r>
            <a:r>
              <a:rPr lang="ru-RU" dirty="0"/>
              <a:t>возвратно-оценочные суждения и ме­тоды воздействия окружающих людей становятся мощным стимулом для развития в человеке позитивного и тормо­зом негативного (неодобрение, осуждение, бойкотирова­ние, наказание...).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73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136904" cy="564980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последнее время все чаще </a:t>
            </a:r>
            <a:r>
              <a:rPr lang="ru-RU" i="1" dirty="0"/>
              <a:t>и </a:t>
            </a:r>
            <a:r>
              <a:rPr lang="ru-RU" dirty="0"/>
              <a:t>чаще идея воспитания в коллективе подвергается резкой критике: основные мо­тивы ее якобы в том, что коллектив подавляет, нивели­рует личность, подчиняет ее мнению большинства, сти­мулирует проявление конформизма </a:t>
            </a:r>
            <a:r>
              <a:rPr lang="ru-RU" dirty="0" smtClean="0"/>
              <a:t>(либо </a:t>
            </a:r>
            <a:r>
              <a:rPr lang="ru-RU" dirty="0"/>
              <a:t>нонконформиз­ма, если личность самобытна и вступает в конфликт с коллективом), а это, мол, неприемлемо и несовместимо с идеями демократии, свободы личности, гласности и т.д</a:t>
            </a:r>
            <a:r>
              <a:rPr lang="ru-RU" dirty="0" smtClean="0"/>
              <a:t>.</a:t>
            </a:r>
          </a:p>
          <a:p>
            <a:pPr marL="13716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Все дело в том, что понимание коллектива в </a:t>
            </a:r>
            <a:r>
              <a:rPr lang="ru-RU" dirty="0" err="1"/>
              <a:t>житейско</a:t>
            </a:r>
            <a:r>
              <a:rPr lang="ru-RU" dirty="0"/>
              <a:t>-обыденной интерпретации и в практике организации дет­ской жизни в некоторых учебно-воспитательных учреж­дениях, действительно, приводит педагога к </a:t>
            </a:r>
            <a:r>
              <a:rPr lang="ru-RU" b="1" dirty="0"/>
              <a:t>авторитар­ной </a:t>
            </a:r>
            <a:r>
              <a:rPr lang="ru-RU" dirty="0"/>
              <a:t>позиции: коллектив выступает как форма более </a:t>
            </a:r>
            <a:r>
              <a:rPr lang="ru-RU" dirty="0" smtClean="0"/>
              <a:t>легкой </a:t>
            </a:r>
            <a:r>
              <a:rPr lang="ru-RU" dirty="0"/>
              <a:t>организации деятельности детей, общественное мне­ние — как инструмент подавления нежелательного, как приводной ремень наказания виновных и т.д., вплоть до ябедничества, доносительства, разборок, </a:t>
            </a:r>
            <a:r>
              <a:rPr lang="ru-RU" dirty="0" err="1"/>
              <a:t>лжелидерства</a:t>
            </a:r>
            <a:r>
              <a:rPr lang="ru-RU" dirty="0"/>
              <a:t> и других нездоровых явлений, которые негативно сказыва­ются на самочувствии и, следовательно, развитии каж­дой личности.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Но </a:t>
            </a:r>
            <a:r>
              <a:rPr lang="ru-RU" dirty="0"/>
              <a:t>с точки зрения научной подобную со­циально-психологическую группу назвать коллективом нельзя.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8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941168"/>
            <a:ext cx="7027183" cy="1440160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280920" cy="572181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dirty="0"/>
              <a:t>Воспитательный коллектив решает широкий спектр </a:t>
            </a:r>
            <a:r>
              <a:rPr lang="ru-RU" dirty="0">
                <a:solidFill>
                  <a:schemeClr val="accent1"/>
                </a:solidFill>
              </a:rPr>
              <a:t>воспитательных задач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выработка общественно значимых целей и перспектив совместной деятельности, </a:t>
            </a:r>
            <a:endParaRPr lang="ru-RU" dirty="0" smtClean="0"/>
          </a:p>
          <a:p>
            <a:pPr algn="just"/>
            <a:r>
              <a:rPr lang="ru-RU" dirty="0" smtClean="0"/>
              <a:t>обеспече­ние </a:t>
            </a:r>
            <a:r>
              <a:rPr lang="ru-RU" dirty="0"/>
              <a:t>каждому члену активной позиции в совместной </a:t>
            </a:r>
            <a:r>
              <a:rPr lang="ru-RU" dirty="0" smtClean="0"/>
              <a:t>жиз­ни и деятельности,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выработка высоконравственных норм и общих ценностных ориентации на культуру, </a:t>
            </a:r>
            <a:endParaRPr lang="ru-RU" dirty="0" smtClean="0"/>
          </a:p>
          <a:p>
            <a:pPr algn="just"/>
            <a:r>
              <a:rPr lang="ru-RU" dirty="0" smtClean="0"/>
              <a:t>создание </a:t>
            </a:r>
            <a:r>
              <a:rPr lang="ru-RU" dirty="0"/>
              <a:t>возможности </a:t>
            </a:r>
            <a:r>
              <a:rPr lang="ru-RU" dirty="0" err="1"/>
              <a:t>самоактуализации</a:t>
            </a:r>
            <a:r>
              <a:rPr lang="ru-RU" dirty="0"/>
              <a:t> для каждого члена кол­лектива</a:t>
            </a:r>
            <a:r>
              <a:rPr lang="ru-RU" dirty="0" smtClean="0"/>
              <a:t>,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реализация идеи защищенности в комфортном психологическом климате детско-взрослого содружества...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0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048672" cy="86409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accent1"/>
                </a:solidFill>
                <a:effectLst/>
                <a:latin typeface="+mn-lt"/>
              </a:rPr>
              <a:t>ХАРАКТЕРНЫЕ ОСОБЕННОСТИ</a:t>
            </a:r>
            <a:r>
              <a:rPr lang="ru-RU" sz="2800" dirty="0">
                <a:solidFill>
                  <a:schemeClr val="accent1"/>
                </a:solidFill>
                <a:effectLst/>
                <a:latin typeface="+mn-lt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effectLst/>
                <a:latin typeface="+mn-lt"/>
              </a:rPr>
              <a:t>КОЛЛЕКТИВА</a:t>
            </a:r>
            <a:r>
              <a:rPr lang="ru-RU" sz="2800" dirty="0">
                <a:effectLst/>
                <a:latin typeface="+mn-lt"/>
              </a:rPr>
              <a:t/>
            </a:r>
            <a:br>
              <a:rPr lang="ru-RU" sz="2800" dirty="0">
                <a:effectLst/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Педагогу-воспитателю, выступающе­му в качестве лидера детского объе­динения, в воспитательном процессе школы (</a:t>
            </a:r>
            <a:r>
              <a:rPr lang="ru-RU" dirty="0" smtClean="0"/>
              <a:t>класса, группы) </a:t>
            </a:r>
            <a:r>
              <a:rPr lang="ru-RU" dirty="0"/>
              <a:t>необходимо хорошо представлять себе некоторые </a:t>
            </a:r>
            <a:r>
              <a:rPr lang="ru-RU" i="1" dirty="0"/>
              <a:t>психоло­гические характеристики </a:t>
            </a:r>
            <a:r>
              <a:rPr lang="ru-RU" dirty="0" smtClean="0"/>
              <a:t>коллектива</a:t>
            </a:r>
            <a:r>
              <a:rPr lang="ru-RU" dirty="0"/>
              <a:t>. </a:t>
            </a:r>
          </a:p>
          <a:p>
            <a:pPr marL="137160" indent="0" algn="just">
              <a:buNone/>
            </a:pPr>
            <a:r>
              <a:rPr lang="ru-RU" dirty="0"/>
              <a:t>Во-первых, любой коллектив имеет двойную </a:t>
            </a:r>
            <a:r>
              <a:rPr lang="ru-RU" b="1" dirty="0"/>
              <a:t>структу­ру: </a:t>
            </a:r>
            <a:r>
              <a:rPr lang="ru-RU" i="1" dirty="0"/>
              <a:t>формальную</a:t>
            </a:r>
            <a:r>
              <a:rPr lang="ru-RU" dirty="0"/>
              <a:t> (ученический класс изначально создан по формальному принципу; структура органов самоуправ­ления может быть достаточно формальной...) и </a:t>
            </a:r>
            <a:r>
              <a:rPr lang="ru-RU" i="1" dirty="0"/>
              <a:t>нефор­мальную</a:t>
            </a:r>
            <a:r>
              <a:rPr lang="ru-RU" dirty="0"/>
              <a:t> (интимно-личностные взаимоотношения членов коллектива, наличие неформальных «лидеров», «звезд», «предпочитаемых», «принятых», «отверженных» — это хо­рошо выявляется педагогом с помощью социометричес­ких методик).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9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Во-вторых, </a:t>
            </a:r>
            <a:r>
              <a:rPr lang="ru-RU" b="1" dirty="0"/>
              <a:t>позиция каждого </a:t>
            </a:r>
            <a:r>
              <a:rPr lang="ru-RU" b="1" dirty="0" smtClean="0"/>
              <a:t>ребенка </a:t>
            </a:r>
            <a:r>
              <a:rPr lang="ru-RU" dirty="0" smtClean="0"/>
              <a:t>(да </a:t>
            </a:r>
            <a:r>
              <a:rPr lang="ru-RU" dirty="0"/>
              <a:t>и педаго­га тоже) сложна и неоднозначна, порой даже противо­речива, ибо каждый человек одновременно является чле­ном многих коллективов: временных и постоянных, учеб­ных и производственных, обязательных и досуговых (по выбору), </a:t>
            </a:r>
            <a:r>
              <a:rPr lang="ru-RU" dirty="0" smtClean="0"/>
              <a:t>одновозрастных </a:t>
            </a:r>
            <a:r>
              <a:rPr lang="ru-RU" dirty="0"/>
              <a:t>и разновозрастных, в школе и вне ее — в учреждениях дополнительного образования, в неформальных объединениях и детско-юношеских орга­низациях. Ю.М. Лотман пишет: «...один и тот же человек, входя в разные коллективы, меняя целевые </a:t>
            </a:r>
            <a:r>
              <a:rPr lang="ru-RU" dirty="0" smtClean="0"/>
              <a:t>установки, может </a:t>
            </a:r>
            <a:r>
              <a:rPr lang="ru-RU" dirty="0"/>
              <a:t>меняться — иногда в очень значительных пре­делах».</a:t>
            </a:r>
          </a:p>
          <a:p>
            <a:pPr marL="137160" indent="0" algn="just">
              <a:buNone/>
            </a:pPr>
            <a:r>
              <a:rPr lang="ru-RU" dirty="0"/>
              <a:t>И наконец, особенность </a:t>
            </a:r>
            <a:r>
              <a:rPr lang="ru-RU" i="1" dirty="0"/>
              <a:t>педагогической </a:t>
            </a:r>
            <a:r>
              <a:rPr lang="ru-RU" dirty="0"/>
              <a:t>позиции в </a:t>
            </a:r>
            <a:r>
              <a:rPr lang="ru-RU" dirty="0" smtClean="0"/>
              <a:t>детском </a:t>
            </a:r>
            <a:r>
              <a:rPr lang="ru-RU" dirty="0"/>
              <a:t>коллективе проявляется в том, что она должна быть </a:t>
            </a:r>
            <a:r>
              <a:rPr lang="ru-RU" b="1" dirty="0"/>
              <a:t>скрытой. </a:t>
            </a:r>
            <a:r>
              <a:rPr lang="ru-RU" dirty="0"/>
              <a:t>А.С. Макаренко призывал «не въедаться детям в печенки педагогикой». Она изменяется с изменением и развитием детского коллектива от низших стадий к выс­шим.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7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9"/>
            <a:ext cx="7198568" cy="129614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+mn-lt"/>
              </a:rPr>
              <a:t>Содержательные вопросы </a:t>
            </a:r>
            <a:r>
              <a:rPr lang="ru-RU" sz="2800" dirty="0" err="1">
                <a:latin typeface="+mn-lt"/>
              </a:rPr>
              <a:t>вебинара</a:t>
            </a:r>
            <a:r>
              <a:rPr lang="ru-RU" sz="2800" dirty="0">
                <a:latin typeface="+mn-lt"/>
              </a:rPr>
              <a:t>:</a:t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7200800" cy="482453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1</a:t>
            </a:r>
            <a:r>
              <a:rPr lang="ru-RU" dirty="0"/>
              <a:t>. Понятие социального пространства.</a:t>
            </a:r>
          </a:p>
          <a:p>
            <a:pPr algn="just"/>
            <a:r>
              <a:rPr lang="ru-RU" dirty="0"/>
              <a:t>2. Детский коллектив в социальном пространстве воспитательного процесса: основные характеристики, разновидности, специфика самоуправления.</a:t>
            </a:r>
          </a:p>
          <a:p>
            <a:pPr algn="just"/>
            <a:r>
              <a:rPr lang="ru-RU" dirty="0"/>
              <a:t>3. Организация коллективной деятельности.</a:t>
            </a:r>
          </a:p>
          <a:p>
            <a:pPr algn="just"/>
            <a:r>
              <a:rPr lang="ru-RU" dirty="0"/>
              <a:t>4. Динамика социального пространства воспитательного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1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064896" cy="5904656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СТАДИИ РАЗВИТИЯ </a:t>
            </a:r>
            <a:r>
              <a:rPr lang="ru-RU" b="1" dirty="0" smtClean="0">
                <a:solidFill>
                  <a:schemeClr val="accent1"/>
                </a:solidFill>
              </a:rPr>
              <a:t>КОЛЛЕКТИВА</a:t>
            </a:r>
          </a:p>
          <a:p>
            <a:pPr marL="137160" indent="0" algn="just">
              <a:buNone/>
            </a:pPr>
            <a:r>
              <a:rPr lang="ru-RU" dirty="0"/>
              <a:t>Коллектив — явление динамичное. Он постоянно в развитии, в становлении. Все исследователи, и теоретики, и практики, выделяли несколько </a:t>
            </a:r>
            <a:r>
              <a:rPr lang="ru-RU" i="1" dirty="0" smtClean="0"/>
              <a:t>стадий </a:t>
            </a:r>
            <a:r>
              <a:rPr lang="ru-RU" i="1" dirty="0"/>
              <a:t>развития коллектива. </a:t>
            </a:r>
            <a:endParaRPr lang="ru-RU" i="1" dirty="0" smtClean="0"/>
          </a:p>
          <a:p>
            <a:pPr marL="137160" indent="0" algn="just">
              <a:buNone/>
            </a:pPr>
            <a:r>
              <a:rPr lang="ru-RU" dirty="0" smtClean="0"/>
              <a:t>Так</a:t>
            </a:r>
            <a:r>
              <a:rPr lang="ru-RU" dirty="0"/>
              <a:t>, А.С. Макаренко в качестве ос­нования для выделения стадий выдвигал педагогическое требование, у него получились такие стадии</a:t>
            </a:r>
            <a:r>
              <a:rPr lang="ru-RU" dirty="0" smtClean="0"/>
              <a:t>:</a:t>
            </a:r>
          </a:p>
          <a:p>
            <a:pPr marL="13716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1) требова­ние, высказанное в форме, не допускающей возражений</a:t>
            </a:r>
            <a:r>
              <a:rPr lang="ru-RU" dirty="0" smtClean="0"/>
              <a:t>;</a:t>
            </a:r>
          </a:p>
          <a:p>
            <a:pPr marL="13716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2) когда требования педагога поддерживаются активом, помогающим в их реализации;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) когда требует коллек­тив</a:t>
            </a:r>
            <a:r>
              <a:rPr lang="ru-RU" dirty="0" smtClean="0"/>
              <a:t>;</a:t>
            </a:r>
          </a:p>
          <a:p>
            <a:pPr marL="13716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) наивысшая стадия -- когда каждый предъявляет наивысшие требования к самому себе.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0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31520"/>
            <a:ext cx="8064896" cy="5649808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Наш современный ученый-исследователь детского </a:t>
            </a:r>
            <a:r>
              <a:rPr lang="ru-RU" dirty="0" smtClean="0"/>
              <a:t>коллектива </a:t>
            </a:r>
            <a:r>
              <a:rPr lang="ru-RU" dirty="0"/>
              <a:t>Л.И. Новикова выделяет три </a:t>
            </a:r>
            <a:r>
              <a:rPr lang="ru-RU" dirty="0" smtClean="0"/>
              <a:t>стадии:</a:t>
            </a:r>
          </a:p>
          <a:p>
            <a:pPr algn="just"/>
            <a:r>
              <a:rPr lang="ru-RU" dirty="0" smtClean="0"/>
              <a:t>естественного </a:t>
            </a:r>
            <a:r>
              <a:rPr lang="ru-RU" dirty="0"/>
              <a:t>сплочения; </a:t>
            </a:r>
            <a:endParaRPr lang="ru-RU" dirty="0" smtClean="0"/>
          </a:p>
          <a:p>
            <a:pPr algn="just"/>
            <a:r>
              <a:rPr lang="ru-RU" dirty="0" smtClean="0"/>
              <a:t>когда </a:t>
            </a:r>
            <a:r>
              <a:rPr lang="ru-RU" dirty="0"/>
              <a:t>коллективу хорошо удается мас­совое воспитание; </a:t>
            </a:r>
            <a:endParaRPr lang="ru-RU" dirty="0" smtClean="0"/>
          </a:p>
          <a:p>
            <a:pPr algn="just"/>
            <a:r>
              <a:rPr lang="ru-RU" dirty="0" smtClean="0"/>
              <a:t>когда </a:t>
            </a:r>
            <a:r>
              <a:rPr lang="ru-RU" dirty="0"/>
              <a:t>коллектив становится средством индивидуального развития каждого его члена.</a:t>
            </a:r>
          </a:p>
          <a:p>
            <a:pPr marL="137160" indent="0" algn="just">
              <a:buNone/>
            </a:pPr>
            <a:r>
              <a:rPr lang="ru-RU" dirty="0" err="1"/>
              <a:t>Еше</a:t>
            </a:r>
            <a:r>
              <a:rPr lang="ru-RU" dirty="0"/>
              <a:t> один подход разработан А.Н. </a:t>
            </a:r>
            <a:r>
              <a:rPr lang="ru-RU" dirty="0" err="1"/>
              <a:t>Лутошкиным</a:t>
            </a:r>
            <a:r>
              <a:rPr lang="ru-RU" dirty="0"/>
              <a:t>, </a:t>
            </a:r>
            <a:r>
              <a:rPr lang="ru-RU" dirty="0" smtClean="0"/>
              <a:t>считавшим </a:t>
            </a:r>
            <a:r>
              <a:rPr lang="ru-RU" dirty="0"/>
              <a:t>самым главным свойством коллектива </a:t>
            </a:r>
            <a:r>
              <a:rPr lang="ru-RU" dirty="0" smtClean="0"/>
              <a:t>способность </a:t>
            </a:r>
            <a:r>
              <a:rPr lang="ru-RU" dirty="0"/>
              <a:t>к саморазвитию. Работая с активом старшекласс­ников, он выделял такие пять стадий: </a:t>
            </a:r>
            <a:r>
              <a:rPr lang="ru-RU" i="1" dirty="0"/>
              <a:t>«песчаная рос­сыпь», «мягкая глина», «мерцающий маяк», «алый па­рус», «горящий факел</a:t>
            </a:r>
            <a:r>
              <a:rPr lang="ru-RU" i="1" dirty="0" smtClean="0"/>
              <a:t>».</a:t>
            </a:r>
            <a:endParaRPr lang="ru-RU" i="1" dirty="0"/>
          </a:p>
          <a:p>
            <a:pPr marL="137160" indent="0" algn="just">
              <a:buNone/>
            </a:pPr>
            <a:r>
              <a:rPr lang="ru-RU" dirty="0"/>
              <a:t>По мере развития коллектива меняется позиция педа­гога в детском коллективе — от авторитарно-декларатив­ной (в хорошем смысле слова) на низшей стадии разви­тия до подлинно демократической, доверительной пози­ции старшего друга, советчика, наставника, коллеги по общему делу.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/>
                </a:solidFill>
                <a:effectLst/>
                <a:latin typeface="+mn-lt"/>
              </a:rPr>
              <a:t>ЭТАПЫ РАЗВИТИЯ ДЕТСКОГО КОЛЛЕКТИВА</a:t>
            </a:r>
            <a:endParaRPr lang="ru-RU" sz="2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На </a:t>
            </a:r>
            <a:r>
              <a:rPr lang="ru-RU" b="1" dirty="0"/>
              <a:t>первом этапе</a:t>
            </a:r>
            <a:r>
              <a:rPr lang="ru-RU" dirty="0"/>
              <a:t> педагог имеет дело с формальным объе­динением детей. В своей классификации А. Н. </a:t>
            </a:r>
            <a:r>
              <a:rPr lang="ru-RU" dirty="0" err="1"/>
              <a:t>Лутошкин</a:t>
            </a:r>
            <a:r>
              <a:rPr lang="ru-RU" dirty="0"/>
              <a:t> сравнил такой коллектив с песчаной россыпью. Ведь, как и песчинки в горсти, детей еще ничто не объединяет. </a:t>
            </a:r>
            <a:r>
              <a:rPr lang="ru-RU" dirty="0" smtClean="0"/>
              <a:t>Педагог-воспитатель </a:t>
            </a:r>
            <a:r>
              <a:rPr lang="ru-RU" dirty="0"/>
              <a:t>должен взять на себя организационную функцию, предъявить требования, задать правила и нормы взаимоотношений, и самое главное — заинтере­совать детей в совместной деятельности. Об успешном переходе к следующему этапу можно судить по тому, как дети принимают </a:t>
            </a:r>
            <a:r>
              <a:rPr lang="ru-RU" dirty="0" smtClean="0"/>
              <a:t>требования воспитателя, </a:t>
            </a:r>
            <a:r>
              <a:rPr lang="ru-RU" dirty="0"/>
              <a:t>подчиняются дисциплине. Горсть песка пре­вращается в «мягкую глину»: уже «вылепливаются» взаимосвязи, появляются малые контактные группы и выделяется актив — </a:t>
            </a:r>
            <a:r>
              <a:rPr lang="ru-RU" dirty="0" smtClean="0"/>
              <a:t>инициативная </a:t>
            </a:r>
            <a:r>
              <a:rPr lang="ru-RU" dirty="0"/>
              <a:t>группа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7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b="1" dirty="0"/>
              <a:t>Второй этап</a:t>
            </a:r>
            <a:r>
              <a:rPr lang="ru-RU" dirty="0"/>
              <a:t> характеризуется тем, что актив берет на себя часть организаторских функций. </a:t>
            </a:r>
            <a:r>
              <a:rPr lang="ru-RU" dirty="0" smtClean="0"/>
              <a:t>Педагог-воспитатель </a:t>
            </a:r>
            <a:r>
              <a:rPr lang="ru-RU" dirty="0"/>
              <a:t>помогает освоить управ­ленческие навыки, распределить обязанности в совместной </a:t>
            </a:r>
            <a:r>
              <a:rPr lang="ru-RU" dirty="0" smtClean="0"/>
              <a:t>деятельности</a:t>
            </a:r>
            <a:r>
              <a:rPr lang="ru-RU" dirty="0"/>
              <a:t>, наладить общение. Для большинства детей коллектив становится привлекательным сообществом, совместно выраба­тываются нормы жизни, рождается общественное мнение.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Но </a:t>
            </a:r>
            <a:r>
              <a:rPr lang="ru-RU" dirty="0"/>
              <a:t>еще не всегда деятельность коллектива успешна, иногда он не может самостоятельно справиться с решением коллективных за­дач. Он похож на «мерцающий маяк», а педагог, как смотритель маяка, должен позаботиться о нем, т.е. взять на себя организа­торскую, коммуникативную и коррекционную функции.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49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 lnSpcReduction="10000"/>
          </a:bodyPr>
          <a:lstStyle/>
          <a:p>
            <a:pPr marL="137160" indent="0" algn="just">
              <a:buNone/>
            </a:pPr>
            <a:r>
              <a:rPr lang="ru-RU" dirty="0"/>
              <a:t>На </a:t>
            </a:r>
            <a:r>
              <a:rPr lang="ru-RU" b="1" dirty="0"/>
              <a:t>третьем этапе</a:t>
            </a:r>
            <a:r>
              <a:rPr lang="ru-RU" dirty="0"/>
              <a:t> достигается гармоничное сочетание подчинения и руководства, все члены коллектива проявляют вза­имную требовательность, заинтересованность в совместной дея­тельности, переживают за успехи и неудачи коллектива. И </a:t>
            </a:r>
            <a:r>
              <a:rPr lang="ru-RU" dirty="0" smtClean="0"/>
              <a:t>взрослые</a:t>
            </a:r>
            <a:r>
              <a:rPr lang="ru-RU" dirty="0"/>
              <a:t>, и дети — сотрудники в общем деле. Появляется реальная за­щищенность личности в коллективе, создаются условия для само­реализации личности.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Коллектив </a:t>
            </a:r>
            <a:r>
              <a:rPr lang="ru-RU" dirty="0"/>
              <a:t>успешно осуществляет свою дея­тельность. Это — «алый парус», который символизирует </a:t>
            </a:r>
            <a:r>
              <a:rPr lang="ru-RU" dirty="0" smtClean="0"/>
              <a:t>сбывшуюся </a:t>
            </a:r>
            <a:r>
              <a:rPr lang="ru-RU" dirty="0"/>
              <a:t>мечту и ощущение </a:t>
            </a:r>
            <a:r>
              <a:rPr lang="ru-RU" dirty="0" smtClean="0"/>
              <a:t>радости.</a:t>
            </a:r>
          </a:p>
          <a:p>
            <a:pPr marL="13716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классификации-аналогии есть еще один образ: такой коллектив — «горящий факел», по­скольку становится примером для других.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9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ru-RU" sz="4400" b="1" dirty="0" smtClean="0">
                <a:solidFill>
                  <a:schemeClr val="accent1"/>
                </a:solidFill>
              </a:rPr>
              <a:t>САМОУПРАВЛЕНИЕ  И СОТРУДНИЧЕСТВО В </a:t>
            </a:r>
            <a:r>
              <a:rPr lang="ru-RU" sz="4400" b="1" dirty="0">
                <a:solidFill>
                  <a:schemeClr val="accent1"/>
                </a:solidFill>
              </a:rPr>
              <a:t>КОЛЛЕКТИВЕ</a:t>
            </a:r>
            <a:endParaRPr lang="ru-RU" sz="4400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sz="3800" dirty="0" smtClean="0"/>
              <a:t>С </a:t>
            </a:r>
            <a:r>
              <a:rPr lang="ru-RU" sz="3800" dirty="0"/>
              <a:t>развитием коллектива совершенствуется и </a:t>
            </a:r>
            <a:r>
              <a:rPr lang="ru-RU" sz="3800" dirty="0" smtClean="0"/>
              <a:t>самоуправление. </a:t>
            </a:r>
            <a:r>
              <a:rPr lang="ru-RU" sz="3800" b="1" dirty="0" smtClean="0">
                <a:solidFill>
                  <a:schemeClr val="accent1"/>
                </a:solidFill>
              </a:rPr>
              <a:t>Самоуправление</a:t>
            </a:r>
            <a:r>
              <a:rPr lang="ru-RU" sz="3800" dirty="0" smtClean="0"/>
              <a:t> </a:t>
            </a:r>
            <a:r>
              <a:rPr lang="ru-RU" sz="3800" dirty="0"/>
              <a:t>— специфическая организация коллективной дея­тельности, которая основана на развитии самостоятельности де­тей в принятии и реализации решений для достижения значимых коллективных целей. По отношению к личности самоуправление выполняет следующие функции:</a:t>
            </a:r>
          </a:p>
          <a:p>
            <a:pPr algn="just"/>
            <a:r>
              <a:rPr lang="ru-RU" sz="3800" dirty="0" smtClean="0"/>
              <a:t>адаптационную </a:t>
            </a:r>
            <a:r>
              <a:rPr lang="ru-RU" sz="3800" dirty="0"/>
              <a:t>(обеспечивает личности гармонию взаимоотно­шений в коллективе);</a:t>
            </a:r>
          </a:p>
          <a:p>
            <a:pPr algn="just"/>
            <a:r>
              <a:rPr lang="ru-RU" sz="3800" dirty="0" smtClean="0"/>
              <a:t>интегративную </a:t>
            </a:r>
            <a:r>
              <a:rPr lang="ru-RU" sz="3800" dirty="0"/>
              <a:t>(дает возможность сочетать коллективные и </a:t>
            </a:r>
            <a:r>
              <a:rPr lang="ru-RU" sz="3800" dirty="0" smtClean="0"/>
              <a:t>индивидуальные </a:t>
            </a:r>
            <a:r>
              <a:rPr lang="ru-RU" sz="3800" dirty="0"/>
              <a:t>виды деятельности; объединяет усилия педагогов, родителей, детей для результативной деятельности);</a:t>
            </a:r>
          </a:p>
          <a:p>
            <a:pPr algn="just"/>
            <a:r>
              <a:rPr lang="ru-RU" sz="3800" dirty="0" smtClean="0"/>
              <a:t>прогностическую </a:t>
            </a:r>
            <a:r>
              <a:rPr lang="ru-RU" sz="3800" dirty="0"/>
              <a:t>(помогает определить реальные перспективы на основе диагностики и рефлексии);</a:t>
            </a:r>
          </a:p>
          <a:p>
            <a:pPr algn="just"/>
            <a:r>
              <a:rPr lang="ru-RU" sz="3800" dirty="0" smtClean="0"/>
              <a:t>освоения </a:t>
            </a:r>
            <a:r>
              <a:rPr lang="ru-RU" sz="3800" dirty="0"/>
              <a:t>управленческой культуры (появляется возможность осуществить самостоятельный выбор в принятии решения, важ­ного для себя и для коллектива; осознание свободы и ответствен­ности).</a:t>
            </a:r>
          </a:p>
          <a:p>
            <a:pPr marL="137160" indent="0" algn="just">
              <a:buNone/>
            </a:pPr>
            <a:r>
              <a:rPr lang="ru-RU" sz="3800" dirty="0"/>
              <a:t>Самоуправление в детском коллективе начинается с определе­ния деятельности: им руководствуются при создании управлен­ческих структур, распределении обязанностей. Общее собрание коллектива выбирает органы самоуправления (ученический коми­тет, совет дела, штаб и т.п.) и определяет их полномочия. Полу­чая какое-то поручение, каждый ребенок должен хорошо пред­ставлять круг своих обязанностей и видеть возможности для вы­полнения этой работы. Самоуправление предполагает, что дети осознают отношения свободы и ответственности.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13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dirty="0" err="1"/>
              <a:t>И.П.Иванов</a:t>
            </a:r>
            <a:r>
              <a:rPr lang="ru-RU" dirty="0"/>
              <a:t> разработал методику самостоятельной организа­ции деятельности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подготовка дел при помощи созданных </a:t>
            </a:r>
            <a:r>
              <a:rPr lang="ru-RU" dirty="0" smtClean="0"/>
              <a:t>сове­тов;</a:t>
            </a:r>
          </a:p>
          <a:p>
            <a:pPr algn="just"/>
            <a:r>
              <a:rPr lang="ru-RU" dirty="0" smtClean="0"/>
              <a:t>работа </a:t>
            </a:r>
            <a:r>
              <a:rPr lang="ru-RU" dirty="0"/>
              <a:t>инициативных групп; </a:t>
            </a:r>
            <a:endParaRPr lang="ru-RU" dirty="0" smtClean="0"/>
          </a:p>
          <a:p>
            <a:pPr algn="just"/>
            <a:r>
              <a:rPr lang="ru-RU" dirty="0" smtClean="0"/>
              <a:t>следование </a:t>
            </a:r>
            <a:r>
              <a:rPr lang="ru-RU" dirty="0"/>
              <a:t>алгоритму коллек­тивной творческой деятельности; </a:t>
            </a:r>
            <a:endParaRPr lang="ru-RU" dirty="0" smtClean="0"/>
          </a:p>
          <a:p>
            <a:pPr algn="just"/>
            <a:r>
              <a:rPr lang="ru-RU" dirty="0" smtClean="0"/>
              <a:t>сменность </a:t>
            </a:r>
            <a:r>
              <a:rPr lang="ru-RU" dirty="0"/>
              <a:t>лидеров; </a:t>
            </a:r>
            <a:endParaRPr lang="ru-RU" dirty="0" smtClean="0"/>
          </a:p>
          <a:p>
            <a:pPr algn="just"/>
            <a:r>
              <a:rPr lang="ru-RU" dirty="0" smtClean="0"/>
              <a:t>сменность </a:t>
            </a:r>
            <a:r>
              <a:rPr lang="ru-RU" dirty="0"/>
              <a:t>традиционных поручений между </a:t>
            </a:r>
            <a:r>
              <a:rPr lang="ru-RU" dirty="0" err="1"/>
              <a:t>микроколлективами</a:t>
            </a:r>
            <a:r>
              <a:rPr lang="ru-RU" dirty="0" smtClean="0"/>
              <a:t>.</a:t>
            </a:r>
          </a:p>
          <a:p>
            <a:pPr marL="13716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Эти методы действенны в любом детском коллективе. </a:t>
            </a:r>
            <a:r>
              <a:rPr lang="ru-RU" dirty="0" smtClean="0"/>
              <a:t>Педагогу-воспитателю </a:t>
            </a:r>
            <a:r>
              <a:rPr lang="ru-RU" dirty="0"/>
              <a:t>следует помнить, что без самоуправления коллектива невозможно </a:t>
            </a:r>
            <a:r>
              <a:rPr lang="ru-RU" dirty="0" smtClean="0"/>
              <a:t>подлинное </a:t>
            </a:r>
            <a:r>
              <a:rPr lang="ru-RU" dirty="0"/>
              <a:t>развитие личности в нем.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8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/>
              <a:t>Благоприятной средой, в которой вырастает самоуправление как движение к собственному развитию ребенка, является сотруд­ничество педагогов и </a:t>
            </a:r>
            <a:r>
              <a:rPr lang="ru-RU" dirty="0" smtClean="0"/>
              <a:t>детей. </a:t>
            </a:r>
            <a:r>
              <a:rPr lang="ru-RU" dirty="0"/>
              <a:t>По мнению известного психолога </a:t>
            </a:r>
            <a:r>
              <a:rPr lang="ru-RU" dirty="0" err="1"/>
              <a:t>Л.С.Выготского</a:t>
            </a:r>
            <a:r>
              <a:rPr lang="ru-RU" dirty="0"/>
              <a:t>, именно такая среда дает возможность опреде­лить зону ближайшего развития ребенка: «То, что ребенок сегодня умеет делать в сотрудничестве и под руководством, завтра он спо­собен выполнять самостоятельно. Исследуя, что ребенок способен выполнять самостоятельно, мы исследуем развитие вчерашнего дня. Исследуя, что ребенок способен выполнить в сотрудничестве, мы определяем развитие завтрашнего дня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7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dirty="0" smtClean="0"/>
              <a:t>Увидеть перспективы развития, определить его программу (или зону) ребенку помогает педагог-воспитатель, он становится помощником в осознании воспитанником себя как личности, в выявлении, рас­крытии его возможностей, в становлении самосознания, в осуще­ствлении личностно значимого и общественно приемлемого само­утверждения, самоопределения, самореализации. Социальная ус­тановка на другого у педагога-воспитателя становится базовой ценностной ори­ентацией на стратегию его сотрудничества с личностью и детским коллективом в педагогическом процессе. Субъект-субъектные от­ношения в воспитании приобретают специфические черты. На практике это требует отбора определенных методов, приемов, форм работы. Ни одна из известных на сегодня классификаций методов воспитания (</a:t>
            </a:r>
            <a:r>
              <a:rPr lang="ru-RU" dirty="0" err="1" smtClean="0"/>
              <a:t>Т.А.Ильиной</a:t>
            </a:r>
            <a:r>
              <a:rPr lang="ru-RU" dirty="0" smtClean="0"/>
              <a:t>, </a:t>
            </a:r>
            <a:r>
              <a:rPr lang="ru-RU" dirty="0" err="1" smtClean="0"/>
              <a:t>Г.И.Щукиной</a:t>
            </a:r>
            <a:r>
              <a:rPr lang="ru-RU" dirty="0" smtClean="0"/>
              <a:t>, Т. Е. </a:t>
            </a:r>
            <a:r>
              <a:rPr lang="ru-RU" dirty="0" err="1" smtClean="0"/>
              <a:t>Конниковой</a:t>
            </a:r>
            <a:r>
              <a:rPr lang="ru-RU" dirty="0" smtClean="0"/>
              <a:t>, </a:t>
            </a:r>
            <a:r>
              <a:rPr lang="ru-RU" dirty="0" err="1" smtClean="0"/>
              <a:t>Л.Ю.Гордина</a:t>
            </a:r>
            <a:r>
              <a:rPr lang="ru-RU" dirty="0" smtClean="0"/>
              <a:t>, </a:t>
            </a:r>
            <a:r>
              <a:rPr lang="ru-RU" dirty="0" err="1" smtClean="0"/>
              <a:t>В.М.Коротова</a:t>
            </a:r>
            <a:r>
              <a:rPr lang="ru-RU" dirty="0" smtClean="0"/>
              <a:t>, </a:t>
            </a:r>
            <a:r>
              <a:rPr lang="ru-RU" dirty="0" err="1" smtClean="0"/>
              <a:t>Б.Т.Лихачева</a:t>
            </a:r>
            <a:r>
              <a:rPr lang="ru-RU" dirty="0" smtClean="0"/>
              <a:t>, </a:t>
            </a:r>
            <a:r>
              <a:rPr lang="ru-RU" dirty="0" err="1" smtClean="0"/>
              <a:t>Ю.К.Бабанского</a:t>
            </a:r>
            <a:r>
              <a:rPr lang="ru-RU" dirty="0" smtClean="0"/>
              <a:t>, Н.Е. </a:t>
            </a:r>
            <a:r>
              <a:rPr lang="ru-RU" dirty="0" err="1" smtClean="0"/>
              <a:t>Щурковой</a:t>
            </a:r>
            <a:r>
              <a:rPr lang="ru-RU" dirty="0" smtClean="0"/>
              <a:t> и др.) не выделяет в особую группу методы со­трудничества взрослых и детей.</a:t>
            </a:r>
          </a:p>
          <a:p>
            <a:pPr marL="137160" indent="0" algn="just">
              <a:buNone/>
            </a:pPr>
            <a:r>
              <a:rPr lang="ru-RU" dirty="0" smtClean="0"/>
              <a:t> Однако педагог-воспитатель, оказываясь перед проблемой выбора принципиальной линии своего поведения, ис­ходит из потребности в знании определенной совокупности воз­можных </a:t>
            </a:r>
            <a:r>
              <a:rPr lang="ru-RU" dirty="0"/>
              <a:t>решений конкретной воспитательной задачи.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ru-RU" dirty="0"/>
              <a:t>Следователь­но, осознание необходимости сотрудничества, своих индивиду­альных возможностей подскажет и набор методов, способных при­вести к формированию субъектной позиции ребенка, например: </a:t>
            </a:r>
            <a:r>
              <a:rPr lang="ru-RU" dirty="0" smtClean="0"/>
              <a:t>поддержка </a:t>
            </a:r>
            <a:r>
              <a:rPr lang="ru-RU" dirty="0"/>
              <a:t>и одобрение, создание ситуации успеха и выстраива­ние перспектив. Выбор методов обусловлен как закономерными, так и случайными факторами; критерием отбора является ориен­тация на результат — совершенствование человека, или, точнее, учитывая субъектов сотрудничества, </a:t>
            </a:r>
            <a:r>
              <a:rPr lang="ru-RU" dirty="0" err="1"/>
              <a:t>взаимосовершенствование</a:t>
            </a:r>
            <a:r>
              <a:rPr lang="ru-RU" dirty="0"/>
              <a:t>. Взаимная информация и согласование, выработка совместного плана действий, координация усилий, взаимное дополнение и </a:t>
            </a:r>
            <a:r>
              <a:rPr lang="ru-RU" dirty="0" smtClean="0"/>
              <a:t>обогащение</a:t>
            </a:r>
            <a:r>
              <a:rPr lang="ru-RU" dirty="0"/>
              <a:t>, компенсация, взаимная опора и взаимопомощь — эти формы сотрудничества реально обеспечивают успешное раз­витие личности, ее духовный рост.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в контексте личностно-ориентированного воспитания сотрудничество — это совокупность </a:t>
            </a:r>
            <a:r>
              <a:rPr lang="ru-RU" dirty="0" err="1"/>
              <a:t>деятельностных</a:t>
            </a:r>
            <a:r>
              <a:rPr lang="ru-RU" dirty="0"/>
              <a:t>, поведенческих, интеллектуальных, ценностных взаимосвязей, обусловленная саморазвитием их лич­ностей.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6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229200"/>
            <a:ext cx="6512511" cy="1296144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6192688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Воспитание начинается с создания для растущего человека </a:t>
            </a:r>
            <a:r>
              <a:rPr lang="ru-RU" b="1" dirty="0">
                <a:solidFill>
                  <a:schemeClr val="accent1"/>
                </a:solidFill>
              </a:rPr>
              <a:t>воспитываю­щей среды</a:t>
            </a:r>
            <a:r>
              <a:rPr lang="ru-RU" b="1" dirty="0"/>
              <a:t>. </a:t>
            </a:r>
            <a:r>
              <a:rPr lang="ru-RU" dirty="0"/>
              <a:t>Именно воспитывающей, </a:t>
            </a:r>
            <a:r>
              <a:rPr lang="ru-RU" dirty="0" smtClean="0"/>
              <a:t>т.е</a:t>
            </a:r>
            <a:r>
              <a:rPr lang="ru-RU" dirty="0"/>
              <a:t>. целенаправленно позитивно влияющей на процесс развития личности. С точки зрения </a:t>
            </a:r>
            <a:r>
              <a:rPr lang="ru-RU" dirty="0" smtClean="0"/>
              <a:t>философско-педагогической </a:t>
            </a:r>
            <a:r>
              <a:rPr lang="ru-RU" dirty="0"/>
              <a:t>понятие </a:t>
            </a:r>
            <a:r>
              <a:rPr lang="ru-RU" b="1" dirty="0">
                <a:solidFill>
                  <a:schemeClr val="accent1"/>
                </a:solidFill>
              </a:rPr>
              <a:t>«среда» </a:t>
            </a:r>
            <a:r>
              <a:rPr lang="ru-RU" dirty="0"/>
              <a:t>многолико. Это и природная, географическая среда</a:t>
            </a:r>
            <a:r>
              <a:rPr lang="ru-RU" b="1" dirty="0"/>
              <a:t>: </a:t>
            </a:r>
            <a:r>
              <a:rPr lang="ru-RU" dirty="0"/>
              <a:t>разные условия для развития ма­ленького человека создаются за Северным полярным кру­гом и в южных субтропиках, по берегам больших рек и озер и в засушливых горных аулах, в больших </a:t>
            </a:r>
            <a:r>
              <a:rPr lang="ru-RU" dirty="0" err="1"/>
              <a:t>промыш</a:t>
            </a:r>
            <a:r>
              <a:rPr lang="ru-RU" dirty="0"/>
              <a:t>-ленно-культурных центрах и в сельской глубинке, в раз­личных национальных культурах...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Это </a:t>
            </a:r>
            <a:r>
              <a:rPr lang="ru-RU" dirty="0"/>
              <a:t>и широкая </a:t>
            </a:r>
            <a:r>
              <a:rPr lang="ru-RU" b="1" dirty="0">
                <a:solidFill>
                  <a:schemeClr val="accent1"/>
                </a:solidFill>
              </a:rPr>
              <a:t>соци­альная среда </a:t>
            </a:r>
            <a:r>
              <a:rPr lang="ru-RU" dirty="0"/>
              <a:t>как фактор экономического, политическо­го, социального, культурного развития общества в целом и отдельных его социальных групп: семьи, школы, вне­школьных учреждений, неформальных объединений (по­литических, культурно-досуговых, социальных инициа­тив, альтернативного образа жизни...). Свою лепту в фор­мирование личности растущего человека вносят и такие институты общества, как печать, радио, телевидение, видео, клубы, библиотеки, театры, музеи, досуговые цен­тры, различные виды и формы рекламы, внешнее офор­мление улиц и городов...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2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dirty="0"/>
              <a:t>Содержание сотрудничества взрослого и ребенка составляет их со-бытие, со-</a:t>
            </a:r>
            <a:r>
              <a:rPr lang="ru-RU" dirty="0" err="1"/>
              <a:t>участвование</a:t>
            </a:r>
            <a:r>
              <a:rPr lang="ru-RU" dirty="0"/>
              <a:t>, со-знание, со-творчество. </a:t>
            </a:r>
            <a:r>
              <a:rPr lang="ru-RU" b="1" i="1" dirty="0"/>
              <a:t>Со-бытие</a:t>
            </a:r>
            <a:r>
              <a:rPr lang="ru-RU" dirty="0"/>
              <a:t> — это и значительное явление в жизни человека, и совместность (со-бытие) происходящего для людей. В пространстве детско-взрослого сообщества любая деятельность (игровая, познаватель­ная, креативная, коммуникативная) становится развивающей: взрослый предстает посредником между </a:t>
            </a:r>
            <a:r>
              <a:rPr lang="ru-RU" dirty="0" err="1"/>
              <a:t>культуроосвоительной</a:t>
            </a:r>
            <a:r>
              <a:rPr lang="ru-RU" dirty="0"/>
              <a:t> работой ребенка и собственной </a:t>
            </a:r>
            <a:r>
              <a:rPr lang="ru-RU" dirty="0" err="1"/>
              <a:t>культуросозидательной</a:t>
            </a:r>
            <a:r>
              <a:rPr lang="ru-RU" dirty="0"/>
              <a:t> работой.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Эмоциональное</a:t>
            </a:r>
            <a:r>
              <a:rPr lang="ru-RU" dirty="0"/>
              <a:t>, действенное включение в дела другого человека, активная помощь, сочувствие, сопереживание и есть </a:t>
            </a:r>
            <a:r>
              <a:rPr lang="ru-RU" b="1" i="1" dirty="0" err="1"/>
              <a:t>со-участво­вание</a:t>
            </a:r>
            <a:r>
              <a:rPr lang="ru-RU" dirty="0"/>
              <a:t> взрослого и ребенка. В сотрудничестве осознается потреб­ность работать не только с другим, но и для другого. Понимание каждым участником взаимности и выгоды «суммируемости» в действиях ведет к представлению о расширенных возможностях его участия в общем деле. На этой основе в коллективе возникают взаимное доверие, уважение друг к другу, привязанность, дру­жеские чувства и другие сплачивающие отношения. Совместная деятельность предполагает и со-знание. Ребенок и взрослый равно­правны, самоценны как участники диалога культур. В последние годы становятся общепризнанными идеи </a:t>
            </a:r>
            <a:r>
              <a:rPr lang="ru-RU" dirty="0" err="1"/>
              <a:t>М.М.Бахтина</a:t>
            </a:r>
            <a:r>
              <a:rPr lang="ru-RU" dirty="0"/>
              <a:t>, который утверждал, что истина не рождается между людьми, совместно ищущими истину в процессе их диалогического общения.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b="1" i="1" dirty="0" err="1" smtClean="0"/>
              <a:t>Созна</a:t>
            </a:r>
            <a:r>
              <a:rPr lang="ru-RU" b="1" i="1" dirty="0" smtClean="0"/>
              <a:t>-</a:t>
            </a:r>
            <a:r>
              <a:rPr lang="ru-RU" b="1" i="1" dirty="0"/>
              <a:t>.</a:t>
            </a:r>
            <a:r>
              <a:rPr lang="ru-RU" b="1" i="1" dirty="0" err="1"/>
              <a:t>ние</a:t>
            </a:r>
            <a:r>
              <a:rPr lang="ru-RU" b="1" i="1" dirty="0"/>
              <a:t> </a:t>
            </a:r>
            <a:r>
              <a:rPr lang="ru-RU" dirty="0"/>
              <a:t>— это выявление двух равноправных систем знаний, благода­ря которому происходит взаимообогащение. Формирование цен­ностных ориентации, жизненных целей — творческие акты, т.е. они совершаются в со-творчестве ребенка и взрослого.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dirty="0"/>
              <a:t>Обратим внимание, что цель сотрудничества воспитателя и воспитанника — вовсе не формальное установление равенства и не механическое сложение вкладов участников совместной дея­тельности. Достижениями сотрудничества, по мнению Г. А. </a:t>
            </a:r>
            <a:r>
              <a:rPr lang="ru-RU" dirty="0" err="1" smtClean="0"/>
              <a:t>Цукерман</a:t>
            </a:r>
            <a:r>
              <a:rPr lang="ru-RU" dirty="0"/>
              <a:t>, следует считать:</a:t>
            </a:r>
          </a:p>
          <a:p>
            <a:pPr lvl="0" algn="just"/>
            <a:r>
              <a:rPr lang="ru-RU" dirty="0"/>
              <a:t>децентрализацию личности как способность строить свое действие с учетом действий партнера, понимать относительность, субъективность мнений, обнаруживать разницу эмоциональных состояний участников совместной деятельности;</a:t>
            </a:r>
          </a:p>
          <a:p>
            <a:pPr lvl="0" algn="just"/>
            <a:r>
              <a:rPr lang="ru-RU" dirty="0"/>
              <a:t>инициативность (добывание недостающей информации с по­мощью вопросов, готовность предложить партнеру план общего действия);</a:t>
            </a:r>
          </a:p>
          <a:p>
            <a:pPr lvl="0" algn="just"/>
            <a:r>
              <a:rPr lang="ru-RU" dirty="0"/>
              <a:t>разумное разрешение конфликтов, т.е. не агрессивное, а </a:t>
            </a:r>
            <a:r>
              <a:rPr lang="ru-RU" dirty="0" smtClean="0"/>
              <a:t>рациональное</a:t>
            </a:r>
            <a:r>
              <a:rPr lang="ru-RU" dirty="0"/>
              <a:t>, основанное на самокритике и дружелюбии в оценке </a:t>
            </a:r>
            <a:r>
              <a:rPr lang="ru-RU" dirty="0" smtClean="0"/>
              <a:t>партнера.</a:t>
            </a:r>
          </a:p>
          <a:p>
            <a:pPr marL="137160" indent="0" algn="just">
              <a:buNone/>
            </a:pPr>
            <a:r>
              <a:rPr lang="ru-RU" dirty="0" smtClean="0"/>
              <a:t>Совместная </a:t>
            </a:r>
            <a:r>
              <a:rPr lang="ru-RU" dirty="0"/>
              <a:t>деятельность взрослых и детей, основанная на сотрудничестве, возможна не только во внешкольных условиях, но и на уроке. </a:t>
            </a:r>
            <a:r>
              <a:rPr lang="ru-RU" dirty="0" smtClean="0"/>
              <a:t>Педагоги-воспитатели, </a:t>
            </a:r>
            <a:r>
              <a:rPr lang="ru-RU" dirty="0"/>
              <a:t>применяющие работу в парах, групповые кооперативные </a:t>
            </a:r>
            <a:r>
              <a:rPr lang="ru-RU" dirty="0" smtClean="0"/>
              <a:t>формы, </a:t>
            </a:r>
            <a:r>
              <a:rPr lang="ru-RU" dirty="0"/>
              <a:t>отмечают, что они активизируют и ускоряют обмен информацией, стимулируют познавательные процессы, повышают усвоение воспринятого материала. Кроме того, это расширяет круг возможностей и ученика, и учителя так как раскрывает их творческие потенциалы.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45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dirty="0">
                <a:solidFill>
                  <a:schemeClr val="accent1"/>
                </a:solidFill>
                <a:effectLst/>
              </a:rPr>
              <a:t>РАЗНОВИДНОСТИ ДЕТСКОГО КОЛЛЕКТИВА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 fontScale="62500" lnSpcReduction="20000"/>
          </a:bodyPr>
          <a:lstStyle/>
          <a:p>
            <a:pPr marL="137160" indent="0" algn="just">
              <a:buNone/>
            </a:pPr>
            <a:r>
              <a:rPr lang="ru-RU" sz="3000" dirty="0"/>
              <a:t>Особенности каждого детского коллектива зависят от того, в каком образовательном учреждении, общественной организации он создается. Рассмотрим наиболее часто встречающиеся разно­видности детских коллективов.</a:t>
            </a:r>
          </a:p>
          <a:p>
            <a:pPr marL="137160" indent="0" algn="just">
              <a:buNone/>
            </a:pPr>
            <a:r>
              <a:rPr lang="ru-RU" sz="3000" b="1" dirty="0">
                <a:solidFill>
                  <a:schemeClr val="accent1"/>
                </a:solidFill>
              </a:rPr>
              <a:t>Школьный класс </a:t>
            </a:r>
            <a:r>
              <a:rPr lang="ru-RU" sz="3000" dirty="0"/>
              <a:t>— ученический коллектив, который создается для достижения целей образования и воспитания. Это — формаль­ное объединение детей по возрастному признаку для обучения по одной программе. Классный руководитель предъявляет детям тре­бования, принятые в школе: распорядок учебной нагрузки, пра­вила поведения, нормы взаимоотношений и т.п. Общее простран­ство существования учеников приводит к тому, что постепенно формируются неформальные отношения, появляются дружеские группировки внутри класса. Задача классного руководителя — до­биться, чтобы для каждого ребенка класс стал привлекательным сообществом, в котором он чувствовал бы себя защищенным, имел комфортную среду общения. Особое значение в решении этой задачи имеет выявление мотивов учения. Педагогам сложно работать с классом, в котором не поддерживается успешность в освоении знаний, осуждается прилежание в учебе. Для класса ос­новным видом деятельности является учение. Только создав ат­мосферу заинтересованности в обучении, можно рассчитывать на личностное развитие детей. Реализовать свои потенциалы ребенку позволяют гуманистические отношения, которые вовсе не </a:t>
            </a:r>
            <a:r>
              <a:rPr lang="ru-RU" sz="3000" dirty="0" smtClean="0"/>
              <a:t>являются </a:t>
            </a:r>
            <a:r>
              <a:rPr lang="ru-RU" sz="3000" dirty="0"/>
              <a:t>устойчивой характеристикой в детской среде, а должны быть объектом педагогической заботы.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6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chemeClr val="accent1"/>
                </a:solidFill>
              </a:rPr>
              <a:t>Клубное объединение</a:t>
            </a:r>
            <a:r>
              <a:rPr lang="ru-RU" b="1" dirty="0"/>
              <a:t>. </a:t>
            </a:r>
            <a:r>
              <a:rPr lang="ru-RU" dirty="0"/>
              <a:t>В кружок, спортивную секцию, клуб ребенок</a:t>
            </a:r>
            <a:r>
              <a:rPr lang="ru-RU" cap="small" dirty="0"/>
              <a:t> </a:t>
            </a:r>
            <a:r>
              <a:rPr lang="ru-RU" dirty="0"/>
              <a:t>приходит добровольно. Причиной выбора конкретного объеди­нения может </a:t>
            </a:r>
            <a:r>
              <a:rPr lang="ru-RU" dirty="0" smtClean="0"/>
              <a:t>стать: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привлекательность содержания деятельности («Хочу научиться конструировать, играть в футбол» и т.п.); </a:t>
            </a:r>
            <a:endParaRPr lang="ru-RU" dirty="0" smtClean="0"/>
          </a:p>
          <a:p>
            <a:pPr algn="just"/>
            <a:r>
              <a:rPr lang="ru-RU" dirty="0" smtClean="0"/>
              <a:t>взрос­лого </a:t>
            </a:r>
            <a:r>
              <a:rPr lang="ru-RU" dirty="0"/>
              <a:t>— руководителя объединения («Хочу быть похожим на него»): </a:t>
            </a:r>
            <a:endParaRPr lang="ru-RU" dirty="0" smtClean="0"/>
          </a:p>
          <a:p>
            <a:pPr algn="just"/>
            <a:r>
              <a:rPr lang="ru-RU" dirty="0" smtClean="0"/>
              <a:t>детского </a:t>
            </a:r>
            <a:r>
              <a:rPr lang="ru-RU" dirty="0"/>
              <a:t>сообщества («Мне с ними интересно»).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Клубы </a:t>
            </a:r>
            <a:r>
              <a:rPr lang="ru-RU" dirty="0"/>
              <a:t>предлага­ют различные виды творческой деятельности и с ее помощью включают детей в социальную практику.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Современная </a:t>
            </a:r>
            <a:r>
              <a:rPr lang="ru-RU" dirty="0"/>
              <a:t>система до­полнительного образования располагает богатейшим разнообрази­ем направлений деятельности клубных объединений: военно-спортивных, краеведческих и туристических, экологических, юн­коровских, этнокультурных и др. Здесь нет строго заданной про­граммы, пропуск части которой повлечет за собой невозможность участия в деятельности объединения. Клубы создаются на основе общего интереса, всегда выглядят как благоприятная среда обще­ния. Это, как правило, разновозрастные формирования, что обус­ловливает выстраивание особых взаимоотношений старших и младших. В клубном объединении возможно действительное само­управление, хотя в позиции организатора находится взрослый.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7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chemeClr val="accent1"/>
                </a:solidFill>
              </a:rPr>
              <a:t>Временный детский коллектив </a:t>
            </a:r>
            <a:r>
              <a:rPr lang="ru-RU" dirty="0"/>
              <a:t>ограничен сроками своего суще­ствования: от 10 до 45 дней. Это может быть отряд в лагере, </a:t>
            </a:r>
            <a:r>
              <a:rPr lang="ru-RU" dirty="0" smtClean="0"/>
              <a:t>экспедиция, формированию </a:t>
            </a:r>
            <a:r>
              <a:rPr lang="ru-RU" dirty="0"/>
              <a:t>присущи следующие характерные особенности:</a:t>
            </a:r>
          </a:p>
          <a:p>
            <a:pPr algn="just"/>
            <a:r>
              <a:rPr lang="ru-RU" dirty="0"/>
              <a:t>автономность — дети находятся вне влияния семьи и школы или другого постоянного окружения, дает возможность смены ро­лей (быть другим);</a:t>
            </a:r>
          </a:p>
          <a:p>
            <a:pPr algn="just"/>
            <a:r>
              <a:rPr lang="ru-RU" dirty="0"/>
              <a:t>сборность — в одной группе оказываются дети с различным жизненным опытом, представлениями о нормах поведения, </a:t>
            </a:r>
            <a:r>
              <a:rPr lang="ru-RU" dirty="0" smtClean="0"/>
              <a:t>отношений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возникает </a:t>
            </a:r>
            <a:r>
              <a:rPr lang="ru-RU" dirty="0"/>
              <a:t>необходимость подчиняться новым требовани­ям, устанавливать коммуникативные связи, это ведет к высокому моральному напряжению.</a:t>
            </a:r>
          </a:p>
          <a:p>
            <a:pPr marL="137160" indent="0" algn="just">
              <a:buNone/>
            </a:pPr>
            <a:r>
              <a:rPr lang="ru-RU" dirty="0"/>
              <a:t>Условия существования временного формирования способ­ствуют высокой интенсивности общения детей, поскольку оно становится необходимым в различных сферах: бытовой, интел­лектуальной, деловой, эмоциональной. Быстро возникают кон­такты, завязываются отношения. Совместная деятельность также требует особого темпа в поиске общих решений, осуществления. Дети видят результат коллективных усилий. Все это приводит к высокому динамизму </a:t>
            </a:r>
            <a:r>
              <a:rPr lang="ru-RU" dirty="0" err="1"/>
              <a:t>внутриколлективных</a:t>
            </a:r>
            <a:r>
              <a:rPr lang="ru-RU" dirty="0"/>
              <a:t> </a:t>
            </a:r>
            <a:r>
              <a:rPr lang="ru-RU" dirty="0" smtClean="0"/>
              <a:t>процессов.</a:t>
            </a:r>
          </a:p>
          <a:p>
            <a:pPr marL="137160" indent="0" algn="just">
              <a:buNone/>
            </a:pPr>
            <a:r>
              <a:rPr lang="ru-RU" dirty="0" smtClean="0"/>
              <a:t>Ученые </a:t>
            </a:r>
            <a:r>
              <a:rPr lang="ru-RU" dirty="0"/>
              <a:t>считают, что при правильной педагогической позиции отряд за смену в лагере вполне может достичь высокого уровня развития коллектива.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8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b="1" dirty="0">
                <a:solidFill>
                  <a:schemeClr val="accent1"/>
                </a:solidFill>
              </a:rPr>
              <a:t>Детские организации </a:t>
            </a:r>
            <a:r>
              <a:rPr lang="ru-RU" dirty="0"/>
              <a:t>— это особый тип общественных отноше­ний, представляющий собой самодеятельное, самоуправляемое детское общественное объединение, которое создается для реали­зации какой-либо социально ценной идеи (цели), имеет регули­рующие его деятельность нормы и правила, выраженную структу­ру и фиксированное членство. Такие объединения предлагают де­тям систему ценностей, на основе которой строится деятельность, формирующая определенные отношения между детьми и взрос­лыми</a:t>
            </a:r>
            <a:r>
              <a:rPr lang="ru-RU" dirty="0" smtClean="0"/>
              <a:t>.</a:t>
            </a:r>
          </a:p>
          <a:p>
            <a:pPr marL="13716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Сюда относятся религиозные детские объединения, нацио­нальные детские организации, скаутские и пионерские организа­ции и др. Таким объединениям противопоказана повелительная позиция взрослого. Необходим человек социально активный, ли­дер и организатор детской самодеятельности. Структура детского коллектива, действующего в рамках общественной организации, зависит от особенностей деятельности. Поскольку это всегда — «игра во взрослых», дающая опыт социальных отношений, то просмат­ривается подражание каким-либо государственным или обществен­ным структурам. </a:t>
            </a:r>
            <a:r>
              <a:rPr lang="ru-RU" i="1" dirty="0"/>
              <a:t>Скауты формируют отряды, разделяя их на патру­ли, имеют форму, знаки различия, похожие на армейские. Юные парламентарии избирают спикера и наделяют его соответствую­щими полномочиями.</a:t>
            </a:r>
          </a:p>
          <a:p>
            <a:pPr marL="137160" indent="0" algn="just">
              <a:buNone/>
            </a:pPr>
            <a:r>
              <a:rPr lang="ru-RU" dirty="0"/>
              <a:t>Общественная организация предполагает и особые </a:t>
            </a:r>
            <a:r>
              <a:rPr lang="ru-RU" dirty="0" err="1" smtClean="0"/>
              <a:t>внутриколлективные</a:t>
            </a:r>
            <a:r>
              <a:rPr lang="ru-RU" dirty="0" smtClean="0"/>
              <a:t> </a:t>
            </a:r>
            <a:r>
              <a:rPr lang="ru-RU" dirty="0"/>
              <a:t>отношения: например, выборность руководящего орга­на, наличие каких-либо званий, рангов (что соответствует стату­су), подчиненность в зависимости от занимаемого положения.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280920" cy="5433784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ru-RU" sz="2600" b="1" dirty="0" smtClean="0">
                <a:solidFill>
                  <a:schemeClr val="accent1"/>
                </a:solidFill>
              </a:rPr>
              <a:t>НЕГАТИВНЫЕ</a:t>
            </a:r>
            <a:r>
              <a:rPr lang="ru-RU" sz="2600" dirty="0">
                <a:solidFill>
                  <a:schemeClr val="accent1"/>
                </a:solidFill>
              </a:rPr>
              <a:t> </a:t>
            </a:r>
            <a:r>
              <a:rPr lang="ru-RU" sz="2600" b="1" dirty="0" smtClean="0">
                <a:solidFill>
                  <a:schemeClr val="accent1"/>
                </a:solidFill>
              </a:rPr>
              <a:t>ЯВЛЕНИЯ </a:t>
            </a:r>
            <a:r>
              <a:rPr lang="ru-RU" sz="2600" b="1" dirty="0">
                <a:solidFill>
                  <a:schemeClr val="accent1"/>
                </a:solidFill>
              </a:rPr>
              <a:t>В КОЛЛЕКТИВЕ</a:t>
            </a:r>
            <a:endParaRPr lang="ru-RU" sz="2600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И еще на одну заботу педагога-вос­питателя, озабоченного правильным развитием ученического коллектива и собственной позицией в нем, надо обратить внимание. Это работа по предупреждению и пре­одолению негативных явлений в </a:t>
            </a:r>
            <a:r>
              <a:rPr lang="ru-RU" dirty="0" smtClean="0"/>
              <a:t>коллективе</a:t>
            </a:r>
            <a:r>
              <a:rPr lang="ru-RU" dirty="0"/>
              <a:t>: «групповой эгоизм», «звездная болезнь», нивелирование личности в угоду общественным целям, подавляющая де­ятельность отдельных лидеров (формальных и неформаль­ных), недоразвитие некоторых признаков коллектива, ошибочность позиции взрослого в детском коллективе (авторитаризм, попустительство, </a:t>
            </a:r>
            <a:r>
              <a:rPr lang="ru-RU" dirty="0" err="1"/>
              <a:t>лжедемократизм</a:t>
            </a:r>
            <a:r>
              <a:rPr lang="ru-RU" dirty="0"/>
              <a:t>) и др.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120680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ДЕТСКОЕ ДВИЖЕ­НИЕ И ДЕТСКИЕ </a:t>
            </a:r>
            <a:r>
              <a:rPr lang="ru-RU" b="1" dirty="0" smtClean="0">
                <a:solidFill>
                  <a:schemeClr val="accent1"/>
                </a:solidFill>
              </a:rPr>
              <a:t>ОБЪЕДИНЕНИЯ</a:t>
            </a:r>
          </a:p>
          <a:p>
            <a:pPr marL="137160" indent="0" algn="just">
              <a:buNone/>
            </a:pPr>
            <a:r>
              <a:rPr lang="ru-RU" dirty="0"/>
              <a:t>В теории и методике воспитания из­давна существовала и существует идея о том, что </a:t>
            </a:r>
            <a:r>
              <a:rPr lang="ru-RU" i="1" dirty="0"/>
              <a:t>детское движение, объединяющее детей </a:t>
            </a:r>
            <a:r>
              <a:rPr lang="ru-RU" dirty="0"/>
              <a:t>(по Конвенции о правах ребенка ООН это возраст от 7 до 18 лет) </a:t>
            </a:r>
            <a:r>
              <a:rPr lang="ru-RU" dirty="0" smtClean="0"/>
              <a:t>- важный </a:t>
            </a:r>
            <a:r>
              <a:rPr lang="ru-RU" dirty="0"/>
              <a:t>фактор развития личности, ее социализации, ибо оно, будучи реальной разновидностью движений со­временности, является во всем мире начальной ступе­нью демократии, истоком гражданственности, развития творческого потенциала в обществе. Однако в нашей стране после распада пионерской и комсомольской орга­низаций некоторое время детское движение было в </a:t>
            </a:r>
            <a:r>
              <a:rPr lang="ru-RU" dirty="0" err="1"/>
              <a:t>упад­ническом</a:t>
            </a:r>
            <a:r>
              <a:rPr lang="ru-RU" dirty="0"/>
              <a:t> состоянии. Неприкаянность детей и подрост­ков привела, как известно, к негативным явлениям в детской среде, к спаду в системе воспитательной рабо­ты школы.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7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52928" cy="633670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ru-RU" dirty="0"/>
          </a:p>
          <a:p>
            <a:pPr marL="137160" indent="0" algn="just">
              <a:buNone/>
            </a:pPr>
            <a:r>
              <a:rPr lang="ru-RU" dirty="0"/>
              <a:t>Но в настоящее время положение меняется. Во многих регионах страны детское движение набирает силу, при­обретая формы различных по содержанию и методике де­ятельности </a:t>
            </a:r>
            <a:r>
              <a:rPr lang="ru-RU" i="1" dirty="0"/>
              <a:t>детско-юношеских организаций. </a:t>
            </a:r>
            <a:r>
              <a:rPr lang="ru-RU" dirty="0"/>
              <a:t>Эти организа­ции становятся хорошим подспорьем в воспитании. При­няты законы и постановления о детских и молодежных организациях (их перечень в списке литературы к пара­графу).</a:t>
            </a:r>
          </a:p>
          <a:p>
            <a:pPr marL="137160" indent="0" algn="just">
              <a:buNone/>
            </a:pPr>
            <a:r>
              <a:rPr lang="ru-RU" i="1" dirty="0"/>
              <a:t>Детские </a:t>
            </a:r>
            <a:r>
              <a:rPr lang="ru-RU" i="1" dirty="0" smtClean="0"/>
              <a:t>объединения </a:t>
            </a:r>
            <a:r>
              <a:rPr lang="ru-RU" dirty="0"/>
              <a:t>в современных условиях имеют принципиальное отличие: они носят общественный харак­тер. Государство обеспечивает правовую защищенность, материальную, финансовую поддержку, .но не является учредителем и не регламентирует их деятельность. </a:t>
            </a:r>
            <a:r>
              <a:rPr lang="ru-RU" dirty="0" smtClean="0"/>
              <a:t>Они приобретают </a:t>
            </a:r>
            <a:r>
              <a:rPr lang="ru-RU" dirty="0"/>
              <a:t>самостоятельный социальный статус.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Госу­дарство </a:t>
            </a:r>
            <a:r>
              <a:rPr lang="ru-RU" dirty="0"/>
              <a:t>не поддерживает коммерческие, религиозные объединения, оставляет за собой право отказать в регис­трации, запретить объединения, деятельность которых противоречит Конституции РФ, Закону об </a:t>
            </a:r>
            <a:r>
              <a:rPr lang="ru-RU" dirty="0" smtClean="0"/>
              <a:t>общественных объединениях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7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/>
          </a:bodyPr>
          <a:lstStyle/>
          <a:p>
            <a:pPr marL="137160" indent="0" algn="just">
              <a:buNone/>
            </a:pPr>
            <a:r>
              <a:rPr lang="ru-RU" dirty="0"/>
              <a:t>Детским объединениям присущи три </a:t>
            </a:r>
            <a:r>
              <a:rPr lang="ru-RU" b="1" dirty="0"/>
              <a:t>основные функции: </a:t>
            </a:r>
            <a:endParaRPr lang="ru-RU" b="1" dirty="0" smtClean="0"/>
          </a:p>
          <a:p>
            <a:pPr algn="just"/>
            <a:r>
              <a:rPr lang="ru-RU" i="1" dirty="0" smtClean="0"/>
              <a:t>развивающая </a:t>
            </a:r>
            <a:r>
              <a:rPr lang="ru-RU" dirty="0"/>
              <a:t>(обес­печивает гражданское, нравственное становление личности, развитие его социального творчества, умения взаимодействовать с людьми, выдвигать и достигать общественно- и лично­стью значимые цели), </a:t>
            </a:r>
            <a:endParaRPr lang="ru-RU" dirty="0" smtClean="0"/>
          </a:p>
          <a:p>
            <a:pPr algn="just"/>
            <a:r>
              <a:rPr lang="ru-RU" i="1" dirty="0" err="1" smtClean="0"/>
              <a:t>ориеитациопная</a:t>
            </a:r>
            <a:r>
              <a:rPr lang="ru-RU" i="1" dirty="0" smtClean="0"/>
              <a:t> </a:t>
            </a:r>
            <a:r>
              <a:rPr lang="ru-RU" dirty="0"/>
              <a:t>(обеспечение ус­ловий для ориентации детей в системе нравственных, социальных, политических, культурных ценностей</a:t>
            </a:r>
            <a:r>
              <a:rPr lang="ru-RU" dirty="0" smtClean="0"/>
              <a:t>),</a:t>
            </a:r>
          </a:p>
          <a:p>
            <a:pPr algn="just"/>
            <a:r>
              <a:rPr lang="ru-RU" i="1" dirty="0" smtClean="0"/>
              <a:t>компенсаторная </a:t>
            </a:r>
            <a:r>
              <a:rPr lang="ru-RU" dirty="0"/>
              <a:t>(создание условий для реализации по­требностей, интересов, возможностей ребенка, не во­стребованных в других общностях, для устранения де­фицита общения и соучастия).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7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31520"/>
            <a:ext cx="8208912" cy="536177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dirty="0"/>
              <a:t>Это и непосредственная </a:t>
            </a:r>
            <a:r>
              <a:rPr lang="ru-RU" b="1" dirty="0" smtClean="0">
                <a:solidFill>
                  <a:schemeClr val="accent1"/>
                </a:solidFill>
              </a:rPr>
              <a:t>среда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обитания </a:t>
            </a:r>
            <a:r>
              <a:rPr lang="ru-RU" dirty="0"/>
              <a:t>каждого ребенка — </a:t>
            </a:r>
            <a:r>
              <a:rPr lang="ru-RU" b="1" dirty="0">
                <a:solidFill>
                  <a:schemeClr val="accent1"/>
                </a:solidFill>
              </a:rPr>
              <a:t>микросреда:</a:t>
            </a:r>
            <a:r>
              <a:rPr lang="ru-RU" b="1" dirty="0"/>
              <a:t> </a:t>
            </a:r>
            <a:r>
              <a:rPr lang="ru-RU" dirty="0"/>
              <a:t>дом, семья, ули­ца, ближайшее бытовое окружение, друзья.., т.е. те фак­торы, с которыми растущий человек непосредственно соприкасается, которые оказывают влияние на форми­рование его личности.</a:t>
            </a:r>
          </a:p>
          <a:p>
            <a:pPr marL="137160" indent="0" algn="just">
              <a:buNone/>
            </a:pPr>
            <a:r>
              <a:rPr lang="ru-RU" dirty="0"/>
              <a:t>Однажды малышу-дошкольнику задали вопрос: «Что нужно, чтобы сочинить сказку?» Он ответил, хорошо по­думав: «Стул... Надо ведь сесть и придумать».</a:t>
            </a:r>
          </a:p>
          <a:p>
            <a:pPr marL="137160" indent="0" algn="just">
              <a:buNone/>
            </a:pPr>
            <a:r>
              <a:rPr lang="ru-RU" dirty="0"/>
              <a:t>Дети интуитивно понимают и оценивают окружающую среду обитания.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07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7992888" cy="6192688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Отличительной особенностью детского движения является его </a:t>
            </a:r>
            <a:r>
              <a:rPr lang="ru-RU" i="1" dirty="0"/>
              <a:t>вариативность</a:t>
            </a:r>
            <a:r>
              <a:rPr lang="ru-RU" i="1" dirty="0" smtClean="0"/>
              <a:t>:</a:t>
            </a:r>
          </a:p>
          <a:p>
            <a:pPr algn="just"/>
            <a:r>
              <a:rPr lang="ru-RU" i="1" dirty="0" smtClean="0"/>
              <a:t> </a:t>
            </a:r>
            <a:r>
              <a:rPr lang="ru-RU" dirty="0"/>
              <a:t>О </a:t>
            </a:r>
            <a:r>
              <a:rPr lang="ru-RU" b="1" dirty="0"/>
              <a:t>организационно-правовых </a:t>
            </a:r>
            <a:r>
              <a:rPr lang="ru-RU" b="1" dirty="0" smtClean="0"/>
              <a:t>формах: </a:t>
            </a:r>
            <a:r>
              <a:rPr lang="ru-RU" dirty="0"/>
              <a:t>объ­единения, организации, движения, союзы, ассоциации, лиги, содружества, центры, клу­бы и другие. Например, объединение «Искра» (г. Вол­гоград), Новосибирский союз подростков, Ассоциация юных любителей искусства (г. Челябинск), туристичес­кий клуб «Товарищ» (г. Обнинск) и др.; </a:t>
            </a:r>
            <a:endParaRPr lang="ru-RU" dirty="0" smtClean="0"/>
          </a:p>
          <a:p>
            <a:pPr algn="just"/>
            <a:r>
              <a:rPr lang="ru-RU" dirty="0" smtClean="0"/>
              <a:t>О </a:t>
            </a:r>
            <a:r>
              <a:rPr lang="ru-RU" b="1" dirty="0" smtClean="0"/>
              <a:t>масштабах </a:t>
            </a:r>
            <a:r>
              <a:rPr lang="ru-RU" b="1" dirty="0"/>
              <a:t>и </a:t>
            </a:r>
            <a:r>
              <a:rPr lang="ru-RU" b="1" dirty="0" smtClean="0"/>
              <a:t>уровнях: </a:t>
            </a:r>
            <a:r>
              <a:rPr lang="ru-RU" dirty="0"/>
              <a:t>международные (например, Союз пионерских организаций); республиканские (движение «Невада», г. Семипалатинск), межрегиональные (ассо­циация клубов начинающих журналистов «Сибирское рождество»), региональные, районные, городские, на уровне микрорайона (отряд «Дорого» микрорайона «Со­кол» г. Москвы);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84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31520"/>
            <a:ext cx="8208912" cy="557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О </a:t>
            </a:r>
            <a:r>
              <a:rPr lang="ru-RU" b="1" dirty="0" smtClean="0"/>
              <a:t>цели </a:t>
            </a:r>
            <a:r>
              <a:rPr lang="ru-RU" b="1" dirty="0"/>
              <a:t>и направленности содержания деятельности: </a:t>
            </a:r>
            <a:r>
              <a:rPr lang="ru-RU" dirty="0"/>
              <a:t>пат­риотические, экономические, экологические, пионер­ские, скаутские, политические, пацифистские, рели­гиозные и др.;</a:t>
            </a:r>
          </a:p>
          <a:p>
            <a:pPr algn="just"/>
            <a:r>
              <a:rPr lang="ru-RU" b="1" dirty="0"/>
              <a:t>О </a:t>
            </a:r>
            <a:r>
              <a:rPr lang="ru-RU" b="1" dirty="0" smtClean="0"/>
              <a:t>программе </a:t>
            </a:r>
            <a:r>
              <a:rPr lang="ru-RU" b="1" dirty="0"/>
              <a:t>деятельности: </a:t>
            </a:r>
            <a:r>
              <a:rPr lang="ru-RU" dirty="0"/>
              <a:t>«Содружество», «Детский ор­ден милосердия», «Школа демократической культуры», «Я сам», «Хочу делать свое дело» (для юных бизнесме­нов), «Игра — дело серьезное», «Мир красотой спа­сется», «Лидер», «Пионерское содружество», «Малень­кий принц Земли» (для юных экологов), «Возрожде­ние», «Школа выживания» (у скаутов) и др. </a:t>
            </a:r>
            <a:endParaRPr lang="ru-RU" dirty="0" smtClean="0"/>
          </a:p>
          <a:p>
            <a:pPr algn="just"/>
            <a:r>
              <a:rPr lang="ru-RU" dirty="0" smtClean="0"/>
              <a:t>О </a:t>
            </a:r>
            <a:r>
              <a:rPr lang="ru-RU" b="1" dirty="0"/>
              <a:t>организационных </a:t>
            </a:r>
            <a:r>
              <a:rPr lang="ru-RU" b="1" dirty="0" smtClean="0"/>
              <a:t>структурах, </a:t>
            </a:r>
            <a:r>
              <a:rPr lang="ru-RU" b="1" dirty="0"/>
              <a:t>их внешнего оформления: </a:t>
            </a:r>
            <a:r>
              <a:rPr lang="ru-RU" dirty="0"/>
              <a:t>звено, патруль, бригада, команда, отряд, дружина, клуб и т.д.; они имеют свои уставы, законы, ритуалы, символы, атрибуты;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7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3367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О периодической печати: </a:t>
            </a:r>
            <a:r>
              <a:rPr lang="ru-RU" dirty="0"/>
              <a:t>газеты, журналы, альманахи, ве­стники, информационно-методические бюллетени (на­пример, газета союза пионерских организаций «Эй, кто с нами?»);</a:t>
            </a:r>
          </a:p>
          <a:p>
            <a:pPr algn="just"/>
            <a:r>
              <a:rPr lang="ru-RU" b="1" dirty="0" smtClean="0"/>
              <a:t>О базе </a:t>
            </a:r>
            <a:r>
              <a:rPr lang="ru-RU" b="1" dirty="0"/>
              <a:t>формирования </a:t>
            </a:r>
            <a:r>
              <a:rPr lang="ru-RU" dirty="0"/>
              <a:t>детских объединений: общеобразо­вательные учреждения, учреждения дополнительного _образования, клубы, учреждения культуры, детские дома, интернаты, по месту жительства и др.;</a:t>
            </a:r>
          </a:p>
          <a:p>
            <a:pPr algn="just"/>
            <a:r>
              <a:rPr lang="ru-RU" b="1" dirty="0"/>
              <a:t>О названия организатора </a:t>
            </a:r>
            <a:r>
              <a:rPr lang="ru-RU" dirty="0"/>
              <a:t>объединения: руководитель, ли­дер, вожатый, инструктор, скаут-мастер, социальный педагог и др. Кстати, должность старшего вожатого со­хранена в школах и может использоваться в работе с детскими организациями. Изменилась и функция класс­ного руководителя: он не обязан работать с детскими организациями, но может принимать участие на доб­ровольных началах.</a:t>
            </a:r>
          </a:p>
          <a:p>
            <a:pPr algn="just"/>
            <a:r>
              <a:rPr lang="ru-RU" dirty="0"/>
              <a:t>О </a:t>
            </a:r>
            <a:r>
              <a:rPr lang="ru-RU" dirty="0" smtClean="0"/>
              <a:t>системе </a:t>
            </a:r>
            <a:r>
              <a:rPr lang="ru-RU" b="1" dirty="0"/>
              <a:t>подготовки педагогических кадров: </a:t>
            </a:r>
            <a:r>
              <a:rPr lang="ru-RU" dirty="0"/>
              <a:t>в вузах, педучилищах, клубах, возрождающихся педагогичес­ких отрядах и т.д. — в разных формах (курсы, сборы, лагеря, семинары и др.);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08912" cy="640871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b="1" dirty="0">
                <a:solidFill>
                  <a:schemeClr val="accent1"/>
                </a:solidFill>
              </a:rPr>
              <a:t>Неформальные объединения детей и молодежи; взаимодействие с ними в процессе целенаправленного </a:t>
            </a:r>
            <a:r>
              <a:rPr lang="ru-RU" b="1" dirty="0" smtClean="0">
                <a:solidFill>
                  <a:schemeClr val="accent1"/>
                </a:solidFill>
              </a:rPr>
              <a:t>воспитания</a:t>
            </a:r>
          </a:p>
          <a:p>
            <a:pPr marL="137160" indent="0" algn="just">
              <a:buNone/>
            </a:pPr>
            <a:r>
              <a:rPr lang="ru-RU" dirty="0"/>
              <a:t>Выше, раскрывая суть </a:t>
            </a:r>
            <a:r>
              <a:rPr lang="ru-RU" dirty="0" smtClean="0"/>
              <a:t>воспитываю­щей среды </a:t>
            </a:r>
            <a:r>
              <a:rPr lang="ru-RU" dirty="0"/>
              <a:t>как фактора развития и воспитания личности мы говорили о </a:t>
            </a:r>
            <a:r>
              <a:rPr lang="ru-RU" i="1" dirty="0"/>
              <a:t>влияниях целенаправленных: </a:t>
            </a:r>
            <a:r>
              <a:rPr lang="ru-RU" dirty="0" err="1" smtClean="0"/>
              <a:t>соцкультурная</a:t>
            </a:r>
            <a:r>
              <a:rPr lang="ru-RU" dirty="0" smtClean="0"/>
              <a:t> </a:t>
            </a:r>
            <a:r>
              <a:rPr lang="ru-RU" dirty="0"/>
              <a:t>среда, семья, ученический коллектив, детско-юно­шеские организации позитивной направленности Но для педагогов-практиков не секрет, что значительным, а иног­да и определяющим фактором развития являются </a:t>
            </a:r>
            <a:r>
              <a:rPr lang="ru-RU" dirty="0" smtClean="0"/>
              <a:t>стихийные </a:t>
            </a:r>
            <a:r>
              <a:rPr lang="ru-RU" dirty="0"/>
              <a:t>влияния в микросреде. Они-то порой оказываются для ребенка </a:t>
            </a:r>
            <a:r>
              <a:rPr lang="ru-RU" dirty="0" smtClean="0"/>
              <a:t>приоритет­ными</a:t>
            </a:r>
            <a:r>
              <a:rPr lang="ru-RU" dirty="0"/>
              <a:t>. Подростки и старшеклассники уходят в так назы­ваемые </a:t>
            </a:r>
            <a:r>
              <a:rPr lang="ru-RU" i="1" dirty="0"/>
              <a:t>неформальные объединения молодежи, </a:t>
            </a:r>
            <a:r>
              <a:rPr lang="ru-RU" dirty="0"/>
              <a:t>исповедуя ценности </a:t>
            </a:r>
            <a:r>
              <a:rPr lang="ru-RU" i="1" dirty="0"/>
              <a:t>молодежной субкультуры. </a:t>
            </a:r>
            <a:r>
              <a:rPr lang="ru-RU" dirty="0"/>
              <a:t>При этом нередко дело доходит до скрытого или открытого противостояния. По­чему так?</a:t>
            </a: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5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08912" cy="6264696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ru-RU" dirty="0"/>
              <a:t>Оппозиция классической культуре существовала издав­на. Философ М.М. Бахтин назвал ее «карнавальной куль­турой». Возникла она в средние века, в период тотально­го господства официальной религии — христианства. Как уступка языческим культурам возник «Праздник дура­ков</a:t>
            </a:r>
            <a:r>
              <a:rPr lang="ru-RU" dirty="0" smtClean="0"/>
              <a:t>»...</a:t>
            </a:r>
          </a:p>
          <a:p>
            <a:pPr marL="137160" indent="0" algn="just">
              <a:buNone/>
            </a:pPr>
            <a:r>
              <a:rPr lang="ru-RU" dirty="0" smtClean="0"/>
              <a:t>Ж</a:t>
            </a:r>
            <a:r>
              <a:rPr lang="ru-RU" dirty="0"/>
              <a:t>.-Ж. Руссо ограждал Эмиля от общества сверст­ников...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А.С</a:t>
            </a:r>
            <a:r>
              <a:rPr lang="ru-RU" dirty="0"/>
              <a:t>. Макаренко вопреки установкам официальной педагогики, охраняющей детей от «муштры и зубрежки», вводит марши, военную подготовку, форму. Молодежь с восторгом приняла. Через несколько десятилетий военные атрибуты, вошедшие как символы и ритуалы пионерс­кой организации, стали отвергаться молодежью...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А </a:t>
            </a:r>
            <a:r>
              <a:rPr lang="ru-RU" dirty="0"/>
              <a:t>учи­теля-новаторы в недрах официальной педагогики со сво­ими инновациями, пошатнувшими ее устои, тоже были отнесены в ранг оппозиции.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7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669360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13716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...КАК ОППОЗИЦИЯ КУЛЬТУРЕ ВЗРОСЛЫХ</a:t>
            </a:r>
            <a:endParaRPr lang="ru-RU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Итак, молодежная субкультура в наш сложный век тоже возникла как оп­позиция культуре взрослых, как пра­вило, классической культуре, носи­телями которой, естественно, является школа, средства массовых коммуникаций (в основном), учреждения куль­туры и семьи, где как раз занимаются целенаправленным воспитанием детей. </a:t>
            </a:r>
          </a:p>
          <a:p>
            <a:pPr marL="137160" indent="0" algn="just">
              <a:buNone/>
            </a:pPr>
            <a:r>
              <a:rPr lang="ru-RU" dirty="0"/>
              <a:t>Психологический механизм ухода детей (особенно подростков) достаточно хорошо изучен. В основе его ~ потребность в общении со сверстниками. В подростко­вом возрасте человек </a:t>
            </a:r>
            <a:r>
              <a:rPr lang="ru-RU" dirty="0" err="1"/>
              <a:t>ощушает</a:t>
            </a:r>
            <a:r>
              <a:rPr lang="ru-RU" dirty="0"/>
              <a:t> себя личностью, заду­мывается над своим «Я»: каков «Я»? Такой как все? Не такой как все? Появляется потребность найти себя, под­ражать сформировавшемуся идеалу, реализовать бурно проявляющееся «чувство взрослости»... Потребность под­ростка быть в неформальной группе объясняется </a:t>
            </a:r>
            <a:r>
              <a:rPr lang="ru-RU" i="1" dirty="0"/>
              <a:t>потреб­ностью:</a:t>
            </a:r>
            <a:endParaRPr lang="ru-RU" dirty="0"/>
          </a:p>
          <a:p>
            <a:pPr algn="just"/>
            <a:r>
              <a:rPr lang="ru-RU" b="1" dirty="0" smtClean="0"/>
              <a:t>в </a:t>
            </a:r>
            <a:r>
              <a:rPr lang="ru-RU" b="1" dirty="0"/>
              <a:t>информации, </a:t>
            </a:r>
            <a:r>
              <a:rPr lang="ru-RU" dirty="0"/>
              <a:t>особенно по проблемам, ответ на </a:t>
            </a:r>
            <a:r>
              <a:rPr lang="ru-RU" dirty="0" smtClean="0"/>
              <a:t>ко­торые </a:t>
            </a:r>
            <a:r>
              <a:rPr lang="ru-RU" dirty="0"/>
              <a:t>он не получает ни в школе, ни в семье;</a:t>
            </a:r>
          </a:p>
          <a:p>
            <a:pPr algn="just"/>
            <a:r>
              <a:rPr lang="ru-RU" b="1" dirty="0" smtClean="0"/>
              <a:t>в </a:t>
            </a:r>
            <a:r>
              <a:rPr lang="ru-RU" b="1" dirty="0"/>
              <a:t>общении и эмоциональном контакте; </a:t>
            </a:r>
            <a:r>
              <a:rPr lang="ru-RU" dirty="0"/>
              <a:t>чаще всего это</a:t>
            </a:r>
            <a:br>
              <a:rPr lang="ru-RU" dirty="0"/>
            </a:br>
            <a:r>
              <a:rPr lang="ru-RU" dirty="0"/>
              <a:t>дети, которые не имеют такого контакта и общения</a:t>
            </a:r>
            <a:br>
              <a:rPr lang="ru-RU" dirty="0"/>
            </a:br>
            <a:r>
              <a:rPr lang="ru-RU" dirty="0"/>
              <a:t>ни в школе (в позиции пренебрегаемого. изгоя среди</a:t>
            </a:r>
            <a:br>
              <a:rPr lang="ru-RU" dirty="0"/>
            </a:br>
            <a:r>
              <a:rPr lang="ru-RU" dirty="0"/>
              <a:t>сверстников и нелюбимого, постылого среди </a:t>
            </a:r>
            <a:r>
              <a:rPr lang="ru-RU" dirty="0" smtClean="0"/>
              <a:t>учите­лей</a:t>
            </a:r>
            <a:r>
              <a:rPr lang="ru-RU" dirty="0"/>
              <a:t>), ни дома (причем не только из </a:t>
            </a:r>
            <a:r>
              <a:rPr lang="ru-RU" dirty="0" smtClean="0"/>
              <a:t>неблагополучных семей</a:t>
            </a:r>
            <a:r>
              <a:rPr lang="ru-RU" dirty="0"/>
              <a:t>, но и из внешне благополучных, где есть все</a:t>
            </a:r>
            <a:br>
              <a:rPr lang="ru-RU" dirty="0"/>
            </a:br>
            <a:r>
              <a:rPr lang="ru-RU" dirty="0"/>
              <a:t>материальные условия для жизни и развития, но нет</a:t>
            </a:r>
            <a:br>
              <a:rPr lang="ru-RU" dirty="0"/>
            </a:br>
            <a:r>
              <a:rPr lang="ru-RU" dirty="0"/>
              <a:t>душевного тепла и уюта);</a:t>
            </a:r>
          </a:p>
          <a:p>
            <a:pPr algn="just"/>
            <a:r>
              <a:rPr lang="ru-RU" b="1" dirty="0" smtClean="0"/>
              <a:t>в </a:t>
            </a:r>
            <a:r>
              <a:rPr lang="ru-RU" b="1" dirty="0"/>
              <a:t>реализации индивидуальных притязаний, </a:t>
            </a:r>
            <a:r>
              <a:rPr lang="ru-RU" dirty="0"/>
              <a:t>например,</a:t>
            </a:r>
            <a:br>
              <a:rPr lang="ru-RU" dirty="0"/>
            </a:br>
            <a:r>
              <a:rPr lang="ru-RU" dirty="0"/>
              <a:t>на лидерство или конформное подчинение, на занятие</a:t>
            </a:r>
            <a:br>
              <a:rPr lang="ru-RU" dirty="0"/>
            </a:br>
            <a:r>
              <a:rPr lang="ru-RU" dirty="0"/>
              <a:t>и самореализацию в определенных видах </a:t>
            </a:r>
            <a:r>
              <a:rPr lang="ru-RU" dirty="0" smtClean="0"/>
              <a:t>деятельности.</a:t>
            </a:r>
          </a:p>
          <a:p>
            <a:pPr marL="137160" indent="0" algn="just">
              <a:buNone/>
            </a:pPr>
            <a:r>
              <a:rPr lang="ru-RU" dirty="0" smtClean="0"/>
              <a:t>Эти </a:t>
            </a:r>
            <a:r>
              <a:rPr lang="ru-RU" dirty="0"/>
              <a:t>потребности и лежат в основе современной без­</a:t>
            </a:r>
            <a:br>
              <a:rPr lang="ru-RU" dirty="0"/>
            </a:br>
            <a:r>
              <a:rPr lang="ru-RU" dirty="0" err="1"/>
              <a:t>надзорности</a:t>
            </a:r>
            <a:r>
              <a:rPr lang="ru-RU" dirty="0"/>
              <a:t> детей и подростков.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0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b="1" dirty="0">
                <a:solidFill>
                  <a:schemeClr val="accent1"/>
                </a:solidFill>
              </a:rPr>
              <a:t>...КАК ФАКТОР СОЦИАЛИЗАЦИИ</a:t>
            </a:r>
            <a:endParaRPr lang="ru-RU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Неформальная группа становится и важным </a:t>
            </a:r>
            <a:r>
              <a:rPr lang="ru-RU" i="1" dirty="0"/>
              <a:t>фактором социализации, </a:t>
            </a:r>
            <a:r>
              <a:rPr lang="ru-RU" dirty="0"/>
              <a:t>ко­торый стал признаваться официаль­ной педагогикой и общественностью примерно с 1960— ]970-х годов (провели массовый опрос молодежи, ко­торый показал, что около 90% девочек и мальчиков проходят через стихийные сообщества сверстников). Роль этого фактора социализации проявляется в сво­боде выбора своей группы, в ощущении принадлежно­сти к ней, групповой идентификации («Мы» в отличие от «Они»), в чувстве защищенности (даже в одиноче­стве подросток сохраняет психологическую общность с </a:t>
            </a:r>
            <a:r>
              <a:rPr lang="ru-RU" dirty="0" smtClean="0"/>
              <a:t>группой</a:t>
            </a:r>
            <a:r>
              <a:rPr lang="ru-RU" dirty="0"/>
              <a:t>).</a:t>
            </a:r>
          </a:p>
          <a:p>
            <a:pPr marL="137160" indent="0" algn="just">
              <a:buNone/>
            </a:pPr>
            <a:r>
              <a:rPr lang="ru-RU" dirty="0"/>
              <a:t>Большинство подростковых и юношеских групп ха­рактеризуется* стабильностью состава, сплоченностью, наличием собственной символики и атрибутики. Сама эта сплоченность направлена на достижение террито­риальной и корпоративной автономности и среди свер­стников, и среди взрослых. Как правило, основная роль в такой группе принадлежит лидеру, а остальными со­блюдается жесткая субординация. Могут быть и груп­пы, основанные на демократических и гуманистичес­ких принципах.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6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ru-RU" sz="3600" b="1" dirty="0">
                <a:solidFill>
                  <a:schemeClr val="accent1"/>
                </a:solidFill>
              </a:rPr>
              <a:t>...КАК </a:t>
            </a:r>
            <a:r>
              <a:rPr lang="ru-RU" sz="3600" b="1" dirty="0" smtClean="0">
                <a:solidFill>
                  <a:schemeClr val="accent1"/>
                </a:solidFill>
              </a:rPr>
              <a:t>СПОСОБ</a:t>
            </a:r>
            <a:r>
              <a:rPr lang="ru-RU" sz="3600" dirty="0">
                <a:solidFill>
                  <a:schemeClr val="accent1"/>
                </a:solidFill>
              </a:rPr>
              <a:t> </a:t>
            </a:r>
            <a:r>
              <a:rPr lang="ru-RU" sz="3600" b="1" dirty="0" smtClean="0">
                <a:solidFill>
                  <a:schemeClr val="accent1"/>
                </a:solidFill>
              </a:rPr>
              <a:t>УХОДА </a:t>
            </a:r>
            <a:r>
              <a:rPr lang="ru-RU" sz="3600" b="1" dirty="0">
                <a:solidFill>
                  <a:schemeClr val="accent1"/>
                </a:solidFill>
              </a:rPr>
              <a:t>ОТ ТРЕВОЖНОСТИ</a:t>
            </a:r>
            <a:endParaRPr lang="ru-RU" sz="3600" dirty="0">
              <a:solidFill>
                <a:schemeClr val="accent1"/>
              </a:solidFill>
            </a:endParaRPr>
          </a:p>
          <a:p>
            <a:pPr marL="137160" indent="0" algn="just">
              <a:buNone/>
            </a:pPr>
            <a:r>
              <a:rPr lang="ru-RU" dirty="0"/>
              <a:t>Очень часто мотивом ухода в нефор­мальные объединения у подростков является состояние </a:t>
            </a:r>
            <a:r>
              <a:rPr lang="ru-RU" i="1" dirty="0"/>
              <a:t>тревожности, </a:t>
            </a:r>
            <a:r>
              <a:rPr lang="ru-RU" dirty="0"/>
              <a:t>в котором они постоянно пребывают и которое усугубляется по мере взросления. 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accent1"/>
                </a:solidFill>
              </a:rPr>
              <a:t>Тревога</a:t>
            </a:r>
            <a:r>
              <a:rPr lang="ru-RU" dirty="0"/>
              <a:t> -- «ощущение неконкретной неопределенной угрозы, неясное чувство опасности». В отличие от эмоций страха, тревога не имеет определенного источника, охва­тывая человека «со всех сторон». Тревога — «страх неизвес­тно чего». В психологии есть понятие «школьная тревож­ность» — это сравнительно мягкая форма проявления эмо­ционального неблагополучия. Она выражается в волнении, повышенном беспокойстве в учебных и </a:t>
            </a:r>
            <a:r>
              <a:rPr lang="ru-RU" dirty="0" err="1"/>
              <a:t>внеучебных</a:t>
            </a:r>
            <a:r>
              <a:rPr lang="ru-RU" dirty="0"/>
              <a:t> ситуа­циях в классе, ожидании и боязни плохого отношения к себе, отрицательной оценки со стороны педагогов, свер­стников. </a:t>
            </a:r>
            <a:r>
              <a:rPr lang="ru-RU" dirty="0" smtClean="0"/>
              <a:t>Ребенок постоянно </a:t>
            </a:r>
            <a:r>
              <a:rPr lang="ru-RU" dirty="0"/>
              <a:t>чувствует собственную не­адекватность, неполноценность, не уверен в правильнос­ти собственного поведения. Нередко причиной возникно­вения тревоги является внутренний конфликт ребенка, несогласие с самим собой, противоречивость стремлений, когда одно сильное желание противоречит другому...</a:t>
            </a:r>
          </a:p>
          <a:p>
            <a:pPr marL="137160" indent="0" algn="just">
              <a:buNone/>
            </a:pPr>
            <a:r>
              <a:rPr lang="ru-RU" dirty="0"/>
              <a:t>Аналогичное состояние подросток может испытывать и дома.</a:t>
            </a:r>
          </a:p>
          <a:p>
            <a:pPr marL="137160" indent="0" algn="just">
              <a:buNone/>
            </a:pPr>
            <a:r>
              <a:rPr lang="ru-RU" dirty="0"/>
              <a:t>Неформальная группа притягивает такого подростка еще и возможностью принятия его таким, каков он есть</a:t>
            </a:r>
            <a:r>
              <a:rPr lang="ru-RU" dirty="0" smtClean="0"/>
              <a:t>.</a:t>
            </a:r>
            <a:r>
              <a:rPr lang="ru-RU" dirty="0"/>
              <a:t> И возможностью «быть как все»: в одежде, в манерах по­ведения, в сленге, в своеобразных ценностях культуры (или </a:t>
            </a:r>
            <a:r>
              <a:rPr lang="ru-RU" dirty="0" err="1"/>
              <a:t>псевдокультуры</a:t>
            </a:r>
            <a:r>
              <a:rPr lang="ru-RU" dirty="0"/>
              <a:t>) — в определенной музыке, живо­писи, книгах, видеофильмах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94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ru-RU" dirty="0"/>
              <a:t>Воспитание является важнейшей функцией общества с древ­нейших времен. Без передачи общественно-исторического опыта от одного поколения другому, без вовлечения молодежи в соци­альные и производственные отношения невозможно развитие об­щества, сохранение и обогащение его культуры, существование человеческой цивилизации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В  </a:t>
            </a:r>
            <a:r>
              <a:rPr lang="ru-RU" dirty="0"/>
              <a:t>образовании сегодня происходят большие перемены, основа которых была заложена государством, проявляющим большой интерес к развитию данной сферы. В целях совершенствования воспитания и образования </a:t>
            </a:r>
            <a:r>
              <a:rPr lang="ru-RU" dirty="0" smtClean="0"/>
              <a:t>были </a:t>
            </a:r>
            <a:r>
              <a:rPr lang="ru-RU" dirty="0"/>
              <a:t>введены ФГОС </a:t>
            </a:r>
            <a:r>
              <a:rPr lang="ru-RU" dirty="0" smtClean="0"/>
              <a:t>образования</a:t>
            </a:r>
            <a:r>
              <a:rPr lang="ru-RU" dirty="0"/>
              <a:t>, утверждены СанПиН к устройству, содержанию и организации режима работы в </a:t>
            </a:r>
            <a:r>
              <a:rPr lang="ru-RU" dirty="0" smtClean="0"/>
              <a:t>образовательных организациях</a:t>
            </a:r>
            <a:r>
              <a:rPr lang="ru-RU" dirty="0"/>
              <a:t>, с 01.09.2013г. введен в действие  новый федеральный закон «Об образовании в РФ</a:t>
            </a:r>
            <a:r>
              <a:rPr lang="ru-RU" b="1" dirty="0"/>
              <a:t>».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настоящее </a:t>
            </a:r>
            <a:r>
              <a:rPr lang="ru-RU"/>
              <a:t>время </a:t>
            </a:r>
            <a:r>
              <a:rPr lang="ru-RU" smtClean="0"/>
              <a:t>образовательные учреждения </a:t>
            </a:r>
            <a:r>
              <a:rPr lang="ru-RU" dirty="0"/>
              <a:t>могут осуществлять выбор приоритетных направлений, программ, видов образовательных услуг, новых форм </a:t>
            </a:r>
            <a:r>
              <a:rPr lang="ru-RU" dirty="0" smtClean="0"/>
              <a:t>работы.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7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ChangeArrowheads="1"/>
          </p:cNvSpPr>
          <p:nvPr/>
        </p:nvSpPr>
        <p:spPr bwMode="auto">
          <a:xfrm>
            <a:off x="1819672" y="188640"/>
            <a:ext cx="5961856" cy="48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200" b="1" dirty="0">
                <a:solidFill>
                  <a:srgbClr val="1F497D"/>
                </a:solidFill>
                <a:latin typeface="Times New Roman" pitchFamily="18" charset="0"/>
                <a:cs typeface="Arial" charset="0"/>
              </a:rPr>
              <a:t>КОНТАКТЫ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1331640" y="1052736"/>
            <a:ext cx="5961856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Наш адрес: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4000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79</a:t>
            </a:r>
            <a:r>
              <a: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г. Волгоград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Ул. Кирова, д. 143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Издательство «Учитель»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Наш сайт: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  <a:hlinkClick r:id="rId2"/>
              </a:rPr>
              <a:t>www.uchitel-izd.ru</a:t>
            </a:r>
            <a:endParaRPr lang="ru-RU" sz="3200" b="1" dirty="0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  <a:buFont typeface="Wingdings" pitchFamily="2" charset="2"/>
              <a:buNone/>
            </a:pPr>
            <a:r>
              <a:rPr lang="ru-RU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Наши </a:t>
            </a:r>
            <a:r>
              <a:rPr lang="ru-RU" sz="28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электронные адреса: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  <a:hlinkClick r:id="rId3"/>
              </a:rPr>
              <a:t>webinar@uchitel-izd.ru</a:t>
            </a:r>
            <a:endParaRPr lang="ru-RU" sz="32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90000"/>
            </a:pPr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  <a:hlinkClick r:id="rId4"/>
              </a:rPr>
              <a:t>met@uchitel-izd.ru</a:t>
            </a:r>
            <a:endParaRPr lang="ru-RU" sz="3200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31520"/>
            <a:ext cx="7992888" cy="4857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Практика накопила большой опыт: чем в более ран­нем возрасте человек оказывается в условиях, благопри­ятствующих развитию его любознательности, чем рань­ше он испытывает чувство радости и удовлетворения от саморазвития и самореализации, тем больше у него шан­сов состояться как </a:t>
            </a:r>
            <a:r>
              <a:rPr lang="ru-RU" dirty="0" err="1"/>
              <a:t>самоактуализируюшаяся</a:t>
            </a:r>
            <a:r>
              <a:rPr lang="ru-RU" dirty="0"/>
              <a:t> личность.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3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36613"/>
            <a:ext cx="6769100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  <a:effectLst/>
              </a:rPr>
              <a:t>Благодарим за участие</a:t>
            </a:r>
            <a:r>
              <a:rPr lang="en-US" sz="4000" dirty="0" smtClean="0">
                <a:solidFill>
                  <a:srgbClr val="C00000"/>
                </a:solidFill>
                <a:effectLst/>
              </a:rPr>
              <a:t/>
            </a:r>
            <a:br>
              <a:rPr lang="en-US" sz="4000" dirty="0" smtClean="0">
                <a:solidFill>
                  <a:srgbClr val="C00000"/>
                </a:solidFill>
                <a:effectLst/>
              </a:rPr>
            </a:br>
            <a:r>
              <a:rPr lang="ru-RU" sz="4000" dirty="0" smtClean="0">
                <a:solidFill>
                  <a:srgbClr val="C00000"/>
                </a:solidFill>
                <a:effectLst/>
              </a:rPr>
              <a:t> в </a:t>
            </a:r>
            <a:r>
              <a:rPr lang="ru-RU" sz="4000" dirty="0" err="1">
                <a:solidFill>
                  <a:srgbClr val="C00000"/>
                </a:solidFill>
                <a:effectLst/>
              </a:rPr>
              <a:t>в</a:t>
            </a:r>
            <a:r>
              <a:rPr lang="ru-RU" sz="4000" dirty="0" err="1" smtClean="0">
                <a:solidFill>
                  <a:srgbClr val="C00000"/>
                </a:solidFill>
                <a:effectLst/>
              </a:rPr>
              <a:t>ебинаре</a:t>
            </a:r>
            <a:endParaRPr lang="ru-RU" sz="4000" dirty="0">
              <a:solidFill>
                <a:srgbClr val="C00000"/>
              </a:solidFill>
              <a:effectLst/>
            </a:endParaRPr>
          </a:p>
        </p:txBody>
      </p:sp>
      <p:pic>
        <p:nvPicPr>
          <p:cNvPr id="4" name="Picture 2" descr="C:\Users\Vilkova\AppData\Local\Microsoft\Windows\Temporary Internet Files\Content.IE5\OLPX5LZP\MC90043394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4600" y="2954215"/>
            <a:ext cx="2183185" cy="218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Vilkova\AppData\Local\Microsoft\Windows\Temporary Internet Files\Content.IE5\1FEQ4JYK\MC90043395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331639" y="2954215"/>
            <a:ext cx="2268919" cy="229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16"/>
          <p:cNvGrpSpPr/>
          <p:nvPr/>
        </p:nvGrpSpPr>
        <p:grpSpPr>
          <a:xfrm>
            <a:off x="323528" y="5593557"/>
            <a:ext cx="8244917" cy="1045864"/>
            <a:chOff x="216737" y="5967353"/>
            <a:chExt cx="8603735" cy="797164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16737" y="5967353"/>
              <a:ext cx="4451084" cy="797164"/>
              <a:chOff x="534246" y="5980861"/>
              <a:chExt cx="4451084" cy="797164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619672" y="6350194"/>
                <a:ext cx="241770" cy="42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40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453262" y="6043659"/>
                <a:ext cx="3532068" cy="46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Издательство «Учитель»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 smtClean="0">
                    <a:solidFill>
                      <a:prstClr val="black"/>
                    </a:solidFill>
                    <a:latin typeface="Arial" charset="0"/>
                    <a:cs typeface="Arial" charset="0"/>
                    <a:hlinkClick r:id="rId4"/>
                  </a:rPr>
                  <a:t>www.uchitel-izd.ru</a:t>
                </a:r>
                <a:r>
                  <a:rPr lang="ru-RU" sz="16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endParaRPr lang="ru-RU" sz="1600" b="1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22" name="Рисунок 21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246" y="5980861"/>
                <a:ext cx="919016" cy="701848"/>
              </a:xfrm>
              <a:prstGeom prst="rect">
                <a:avLst/>
              </a:prstGeom>
            </p:spPr>
          </p:pic>
        </p:grpSp>
        <p:sp>
          <p:nvSpPr>
            <p:cNvPr id="19" name="TextBox 18"/>
            <p:cNvSpPr txBox="1"/>
            <p:nvPr/>
          </p:nvSpPr>
          <p:spPr>
            <a:xfrm>
              <a:off x="5288404" y="6126410"/>
              <a:ext cx="3532068" cy="35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Вопросы, связанные с вебинарами можно задать по адресу: </a:t>
              </a:r>
              <a:r>
                <a:rPr lang="en-US" sz="1200" b="1" dirty="0" smtClean="0">
                  <a:solidFill>
                    <a:prstClr val="black"/>
                  </a:solidFill>
                  <a:latin typeface="Arial" charset="0"/>
                  <a:cs typeface="Arial" charset="0"/>
                  <a:hlinkClick r:id="rId6"/>
                </a:rPr>
                <a:t>webinar@uchitel-izd.ru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66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Маленький Моцарт, как известно, жил в атмосфере музыки и очень рано сам начал музицировать. </a:t>
            </a:r>
            <a:endParaRPr lang="ru-RU" dirty="0" smtClean="0"/>
          </a:p>
          <a:p>
            <a:pPr algn="just"/>
            <a:r>
              <a:rPr lang="ru-RU" dirty="0" smtClean="0"/>
              <a:t>Лейбниц </a:t>
            </a:r>
            <a:r>
              <a:rPr lang="ru-RU" dirty="0"/>
              <a:t>в 8 лет увлекся картинками книги по истории Ливии. Кни­га была написана на латыни. По картинкам он разгадал значение слов в надписях и затем перечитал несколько раз всю книгу, пока не освоил все ее содержание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Джор­дано Бруно в 12 лет увлекся книгами по богословию, ло­гике и диалектике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Рассказывают, что Ампер, еще не зная цифр, придумал свою систему счета с помощью камеш­ков и желудей. </a:t>
            </a: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Практически </a:t>
            </a:r>
            <a:r>
              <a:rPr lang="ru-RU" dirty="0"/>
              <a:t>все «состоявшиеся» педагоги в детстве играли «в школу» или «в учительницу».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5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517232"/>
            <a:ext cx="7171199" cy="1008112"/>
          </a:xfrm>
        </p:spPr>
        <p:txBody>
          <a:bodyPr/>
          <a:lstStyle/>
          <a:p>
            <a:endParaRPr lang="ru-RU" sz="2400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482453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dirty="0"/>
              <a:t>Значит, окружающая среда — мощный фактор разви­тия и воспитания растущего человека. А поэтому </a:t>
            </a:r>
            <a:r>
              <a:rPr lang="ru-RU" dirty="0" err="1" smtClean="0"/>
              <a:t>педагогизация</a:t>
            </a:r>
            <a:r>
              <a:rPr lang="ru-RU" dirty="0" smtClean="0"/>
              <a:t> </a:t>
            </a:r>
            <a:r>
              <a:rPr lang="ru-RU" dirty="0"/>
              <a:t>среды </a:t>
            </a:r>
            <a:r>
              <a:rPr lang="ru-RU" dirty="0" smtClean="0"/>
              <a:t>- </a:t>
            </a:r>
            <a:r>
              <a:rPr lang="ru-RU" dirty="0"/>
              <a:t>насущная задача школы, каждого вос­питателя</a:t>
            </a:r>
            <a:r>
              <a:rPr lang="ru-RU" dirty="0" smtClean="0"/>
              <a:t>.</a:t>
            </a:r>
          </a:p>
          <a:p>
            <a:pPr marL="137160" indent="0" algn="just">
              <a:buNone/>
            </a:pPr>
            <a:r>
              <a:rPr lang="ru-RU" dirty="0"/>
              <a:t>Когда мы говорим о влиянии среды, то употребляем понятия «фактор» и «условие». </a:t>
            </a:r>
            <a:r>
              <a:rPr lang="ru-RU" b="1" dirty="0">
                <a:solidFill>
                  <a:schemeClr val="accent1"/>
                </a:solidFill>
              </a:rPr>
              <a:t>Фактор</a:t>
            </a:r>
            <a:r>
              <a:rPr lang="ru-RU" b="1" dirty="0"/>
              <a:t> </a:t>
            </a:r>
            <a:r>
              <a:rPr lang="ru-RU" i="1" dirty="0" smtClean="0"/>
              <a:t> </a:t>
            </a:r>
            <a:r>
              <a:rPr lang="ru-RU" i="1" dirty="0"/>
              <a:t>— </a:t>
            </a:r>
            <a:r>
              <a:rPr lang="ru-RU" dirty="0"/>
              <a:t>де­лающий, производящий) — движущая сила, причина, существенное обсто­ятельство в каком-либо процессе, </a:t>
            </a:r>
            <a:r>
              <a:rPr lang="ru-RU" dirty="0" smtClean="0"/>
              <a:t>яв­лении. </a:t>
            </a:r>
            <a:r>
              <a:rPr lang="ru-RU" b="1" dirty="0">
                <a:solidFill>
                  <a:schemeClr val="accent1"/>
                </a:solidFill>
              </a:rPr>
              <a:t>Условие</a:t>
            </a:r>
            <a:r>
              <a:rPr lang="ru-RU" b="1" dirty="0"/>
              <a:t> </a:t>
            </a:r>
            <a:r>
              <a:rPr lang="ru-RU" dirty="0"/>
              <a:t>— обстоятельство, от которого что-либо зависит; обстановка, </a:t>
            </a:r>
            <a:r>
              <a:rPr lang="ru-RU" dirty="0" smtClean="0"/>
              <a:t>в </a:t>
            </a:r>
            <a:r>
              <a:rPr lang="ru-RU" dirty="0"/>
              <a:t>которой что-либо </a:t>
            </a:r>
            <a:r>
              <a:rPr lang="ru-RU" dirty="0" smtClean="0"/>
              <a:t>происходит.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7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760640"/>
          </a:xfrm>
        </p:spPr>
        <p:txBody>
          <a:bodyPr>
            <a:normAutofit fontScale="70000" lnSpcReduction="20000"/>
          </a:bodyPr>
          <a:lstStyle/>
          <a:p>
            <a:pPr marL="137160" indent="0" algn="just">
              <a:buNone/>
            </a:pPr>
            <a:r>
              <a:rPr lang="ru-RU" dirty="0"/>
              <a:t>Для удобства анализа факторов развития современно­го </a:t>
            </a:r>
            <a:r>
              <a:rPr lang="ru-RU" dirty="0" smtClean="0"/>
              <a:t>ребенка можно </a:t>
            </a:r>
            <a:r>
              <a:rPr lang="ru-RU" dirty="0"/>
              <a:t>выделить несколько групп условий:</a:t>
            </a:r>
          </a:p>
          <a:p>
            <a:pPr algn="just"/>
            <a:r>
              <a:rPr lang="ru-RU" dirty="0"/>
              <a:t>глобальные, мировые факторы (проблема войны и </a:t>
            </a:r>
            <a:r>
              <a:rPr lang="ru-RU" dirty="0" smtClean="0"/>
              <a:t>ми­ра</a:t>
            </a:r>
            <a:r>
              <a:rPr lang="ru-RU" dirty="0"/>
              <a:t>, экологические катастрофы, издержки </a:t>
            </a:r>
            <a:r>
              <a:rPr lang="ru-RU" dirty="0" smtClean="0"/>
              <a:t>цивилиза­ции...;</a:t>
            </a:r>
            <a:endParaRPr lang="ru-RU" dirty="0"/>
          </a:p>
          <a:p>
            <a:pPr algn="just"/>
            <a:r>
              <a:rPr lang="ru-RU" dirty="0"/>
              <a:t>социальные (политические, экономические, </a:t>
            </a:r>
            <a:r>
              <a:rPr lang="ru-RU" dirty="0" smtClean="0"/>
              <a:t>культур­ные</a:t>
            </a:r>
            <a:r>
              <a:rPr lang="ru-RU" dirty="0"/>
              <a:t>, медицинские, образовательные...) условия </a:t>
            </a:r>
            <a:r>
              <a:rPr lang="ru-RU" dirty="0" smtClean="0"/>
              <a:t>жиз­ни </a:t>
            </a:r>
            <a:r>
              <a:rPr lang="ru-RU" dirty="0"/>
              <a:t>общества и государства;</a:t>
            </a:r>
          </a:p>
          <a:p>
            <a:pPr algn="just"/>
            <a:r>
              <a:rPr lang="ru-RU" dirty="0"/>
              <a:t>региональные (факторы, влияющие на развитие в </a:t>
            </a:r>
            <a:r>
              <a:rPr lang="ru-RU" dirty="0" smtClean="0"/>
              <a:t>кон­кретных </a:t>
            </a:r>
            <a:r>
              <a:rPr lang="ru-RU" dirty="0"/>
              <a:t>городах, поселках, микрорайонах...);</a:t>
            </a:r>
          </a:p>
          <a:p>
            <a:pPr algn="just"/>
            <a:r>
              <a:rPr lang="ru-RU" dirty="0"/>
              <a:t>конкретно-личностные (непосредственно с которыми</a:t>
            </a:r>
            <a:br>
              <a:rPr lang="ru-RU" dirty="0"/>
            </a:br>
            <a:r>
              <a:rPr lang="ru-RU" dirty="0"/>
              <a:t>соприкасается личность: семья, школа, внешкольные</a:t>
            </a:r>
            <a:br>
              <a:rPr lang="ru-RU" dirty="0"/>
            </a:br>
            <a:r>
              <a:rPr lang="ru-RU" dirty="0"/>
              <a:t>учреждения, бытовое окружение...);</a:t>
            </a:r>
          </a:p>
          <a:p>
            <a:pPr algn="just"/>
            <a:r>
              <a:rPr lang="ru-RU" dirty="0" smtClean="0"/>
              <a:t>«Я </a:t>
            </a:r>
            <a:r>
              <a:rPr lang="ru-RU" dirty="0"/>
              <a:t>сам», т.е. условия внутреннего духовного развития.</a:t>
            </a:r>
            <a:br>
              <a:rPr lang="ru-RU" dirty="0"/>
            </a:br>
            <a:endParaRPr lang="ru-RU" dirty="0" smtClean="0"/>
          </a:p>
          <a:p>
            <a:pPr marL="13716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последнее время в теории воспитания в связи с </a:t>
            </a:r>
            <a:r>
              <a:rPr lang="ru-RU" dirty="0" smtClean="0"/>
              <a:t>иде­ями </a:t>
            </a:r>
            <a:r>
              <a:rPr lang="ru-RU" dirty="0" err="1"/>
              <a:t>гуманизации</a:t>
            </a:r>
            <a:r>
              <a:rPr lang="ru-RU" dirty="0"/>
              <a:t> воспитания, признания </a:t>
            </a:r>
            <a:r>
              <a:rPr lang="ru-RU" dirty="0" err="1"/>
              <a:t>самоценности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детства появился термин </a:t>
            </a:r>
            <a:r>
              <a:rPr lang="ru-RU" i="1" dirty="0"/>
              <a:t>«воспитательное пространство».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Наиболее точное раскрытие его находим у И.Д. </a:t>
            </a:r>
            <a:r>
              <a:rPr lang="ru-RU" dirty="0" smtClean="0"/>
              <a:t>Демаковой, </a:t>
            </a:r>
            <a:r>
              <a:rPr lang="ru-RU" dirty="0"/>
              <a:t>которая считает, что «это освоенная среда (</a:t>
            </a:r>
            <a:r>
              <a:rPr lang="ru-RU" dirty="0" smtClean="0"/>
              <a:t>при­родная</a:t>
            </a:r>
            <a:r>
              <a:rPr lang="ru-RU" dirty="0"/>
              <a:t>, культурная, </a:t>
            </a:r>
            <a:r>
              <a:rPr lang="ru-RU" dirty="0" smtClean="0"/>
              <a:t>социальная информационная</a:t>
            </a:r>
            <a:r>
              <a:rPr lang="ru-RU" dirty="0"/>
              <a:t>), </a:t>
            </a:r>
            <a:r>
              <a:rPr lang="ru-RU" dirty="0" smtClean="0"/>
              <a:t>при­способленная </a:t>
            </a:r>
            <a:r>
              <a:rPr lang="ru-RU" dirty="0"/>
              <a:t>для решения воспитательных задач.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3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608</TotalTime>
  <Words>6865</Words>
  <Application>Microsoft Office PowerPoint</Application>
  <PresentationFormat>Экран (4:3)</PresentationFormat>
  <Paragraphs>248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Апекс</vt:lpstr>
      <vt:lpstr>Презентация PowerPoint</vt:lpstr>
      <vt:lpstr>Презентация PowerPoint</vt:lpstr>
      <vt:lpstr>Содержательные вопросы вебинара: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ХАРАКТЕРНЫЕ ОСОБЕННОСТИ КОЛЛЕКТИВА </vt:lpstr>
      <vt:lpstr>Презентация PowerPoint</vt:lpstr>
      <vt:lpstr>Презентация PowerPoint</vt:lpstr>
      <vt:lpstr>Презентация PowerPoint</vt:lpstr>
      <vt:lpstr>ЭТАПЫ РАЗВИТИЯ ДЕТСКОГО КОЛЛЕКТИВА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РАЗНОВИДНОСТИ ДЕТСКОГО КОЛЛЕКТИВА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участие  в вебинаре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Цепляевы</dc:creator>
  <cp:lastModifiedBy>Цепляевы</cp:lastModifiedBy>
  <cp:revision>27</cp:revision>
  <dcterms:created xsi:type="dcterms:W3CDTF">2016-07-27T16:36:47Z</dcterms:created>
  <dcterms:modified xsi:type="dcterms:W3CDTF">2016-08-01T17:37:14Z</dcterms:modified>
</cp:coreProperties>
</file>